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5.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 id="2147483863" r:id="rId2"/>
    <p:sldMasterId id="2147483925" r:id="rId3"/>
    <p:sldMasterId id="2147483937" r:id="rId4"/>
    <p:sldMasterId id="2147483955" r:id="rId5"/>
    <p:sldMasterId id="2147483973" r:id="rId6"/>
    <p:sldMasterId id="2147483985" r:id="rId7"/>
    <p:sldMasterId id="2147484009" r:id="rId8"/>
    <p:sldMasterId id="2147484039" r:id="rId9"/>
    <p:sldMasterId id="2147484069" r:id="rId10"/>
    <p:sldMasterId id="2147484087" r:id="rId11"/>
    <p:sldMasterId id="2147484114" r:id="rId12"/>
    <p:sldMasterId id="2147484133" r:id="rId13"/>
    <p:sldMasterId id="2147484145" r:id="rId14"/>
    <p:sldMasterId id="2147484157" r:id="rId15"/>
    <p:sldMasterId id="2147484199" r:id="rId16"/>
  </p:sldMasterIdLst>
  <p:notesMasterIdLst>
    <p:notesMasterId r:id="rId39"/>
  </p:notesMasterIdLst>
  <p:sldIdLst>
    <p:sldId id="259" r:id="rId17"/>
    <p:sldId id="257" r:id="rId18"/>
    <p:sldId id="258"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F847EB-70E5-4415-9D56-08B0E999F9C6}">
          <p14:sldIdLst>
            <p14:sldId id="259"/>
            <p14:sldId id="257"/>
            <p14:sldId id="258"/>
            <p14:sldId id="260"/>
            <p14:sldId id="261"/>
            <p14:sldId id="262"/>
            <p14:sldId id="263"/>
            <p14:sldId id="264"/>
            <p14:sldId id="265"/>
          </p14:sldIdLst>
        </p14:section>
        <p14:section name="picture" id="{E00F88F3-E8E4-436B-8EAB-470D54506F3D}">
          <p14:sldIdLst>
            <p14:sldId id="266"/>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52" autoAdjust="0"/>
  </p:normalViewPr>
  <p:slideViewPr>
    <p:cSldViewPr snapToGrid="0">
      <p:cViewPr varScale="1">
        <p:scale>
          <a:sx n="109" d="100"/>
          <a:sy n="109"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AF474-5578-44D3-A46D-E636CD83F3B3}" type="doc">
      <dgm:prSet loTypeId="urn:microsoft.com/office/officeart/2005/8/layout/chevron1" loCatId="process" qsTypeId="urn:microsoft.com/office/officeart/2005/8/quickstyle/simple1" qsCatId="simple" csTypeId="urn:microsoft.com/office/officeart/2005/8/colors/accent1_2" csCatId="accent1" phldr="1"/>
      <dgm:spPr/>
    </dgm:pt>
    <dgm:pt modelId="{081AC059-67DA-4CA5-A3F4-FDA2734113C6}">
      <dgm:prSet phldrT="[Text]"/>
      <dgm:spPr/>
      <dgm:t>
        <a:bodyPr/>
        <a:lstStyle/>
        <a:p>
          <a:r>
            <a:rPr lang="en-US" dirty="0"/>
            <a:t>Begin VR Process</a:t>
          </a:r>
        </a:p>
      </dgm:t>
    </dgm:pt>
    <dgm:pt modelId="{8B0192B3-3447-4F2D-B7C4-D1878C43EE55}" type="parTrans" cxnId="{DF2D5DE6-1349-4EF5-8B2E-E3F62FFAECB8}">
      <dgm:prSet/>
      <dgm:spPr/>
      <dgm:t>
        <a:bodyPr/>
        <a:lstStyle/>
        <a:p>
          <a:endParaRPr lang="en-US"/>
        </a:p>
      </dgm:t>
    </dgm:pt>
    <dgm:pt modelId="{B7C439E1-93D1-40AA-89EB-F5DEC011EE32}" type="sibTrans" cxnId="{DF2D5DE6-1349-4EF5-8B2E-E3F62FFAECB8}">
      <dgm:prSet/>
      <dgm:spPr/>
      <dgm:t>
        <a:bodyPr/>
        <a:lstStyle/>
        <a:p>
          <a:endParaRPr lang="en-US"/>
        </a:p>
      </dgm:t>
    </dgm:pt>
    <dgm:pt modelId="{AAA2F7BE-45ED-4C54-8DD7-86A2CDB013F4}">
      <dgm:prSet phldrT="[Text]"/>
      <dgm:spPr/>
      <dgm:t>
        <a:bodyPr/>
        <a:lstStyle/>
        <a:p>
          <a:r>
            <a:rPr lang="en-US" dirty="0"/>
            <a:t>Training</a:t>
          </a:r>
        </a:p>
      </dgm:t>
    </dgm:pt>
    <dgm:pt modelId="{48C5973B-1780-4EF8-A5D7-1511397DF5EC}" type="parTrans" cxnId="{ED38CF25-439C-4F83-AD59-1B7CBA4C9A75}">
      <dgm:prSet/>
      <dgm:spPr/>
      <dgm:t>
        <a:bodyPr/>
        <a:lstStyle/>
        <a:p>
          <a:endParaRPr lang="en-US"/>
        </a:p>
      </dgm:t>
    </dgm:pt>
    <dgm:pt modelId="{4BFF4E7D-D934-4511-A167-0A8B0E656C72}" type="sibTrans" cxnId="{ED38CF25-439C-4F83-AD59-1B7CBA4C9A75}">
      <dgm:prSet/>
      <dgm:spPr/>
      <dgm:t>
        <a:bodyPr/>
        <a:lstStyle/>
        <a:p>
          <a:endParaRPr lang="en-US"/>
        </a:p>
      </dgm:t>
    </dgm:pt>
    <dgm:pt modelId="{5D4C1961-9C38-4E4D-8D8C-0A13A7452A9D}">
      <dgm:prSet phldrT="[Text]"/>
      <dgm:spPr/>
      <dgm:t>
        <a:bodyPr/>
        <a:lstStyle/>
        <a:p>
          <a:r>
            <a:rPr lang="en-US" dirty="0"/>
            <a:t>Placement</a:t>
          </a:r>
        </a:p>
      </dgm:t>
    </dgm:pt>
    <dgm:pt modelId="{80D105C0-A5E5-4D49-AF0C-60447DCB5783}" type="parTrans" cxnId="{19EDD409-3E66-44C6-AEF8-D7FD5AB9C13F}">
      <dgm:prSet/>
      <dgm:spPr/>
      <dgm:t>
        <a:bodyPr/>
        <a:lstStyle/>
        <a:p>
          <a:endParaRPr lang="en-US"/>
        </a:p>
      </dgm:t>
    </dgm:pt>
    <dgm:pt modelId="{06B6ADDA-8637-4F46-87AC-735C8C24F520}" type="sibTrans" cxnId="{19EDD409-3E66-44C6-AEF8-D7FD5AB9C13F}">
      <dgm:prSet/>
      <dgm:spPr/>
      <dgm:t>
        <a:bodyPr/>
        <a:lstStyle/>
        <a:p>
          <a:endParaRPr lang="en-US"/>
        </a:p>
      </dgm:t>
    </dgm:pt>
    <dgm:pt modelId="{165DA937-6FCA-4A3E-BB75-AAA18604A011}" type="pres">
      <dgm:prSet presAssocID="{EE4AF474-5578-44D3-A46D-E636CD83F3B3}" presName="Name0" presStyleCnt="0">
        <dgm:presLayoutVars>
          <dgm:dir/>
          <dgm:animLvl val="lvl"/>
          <dgm:resizeHandles val="exact"/>
        </dgm:presLayoutVars>
      </dgm:prSet>
      <dgm:spPr/>
    </dgm:pt>
    <dgm:pt modelId="{C97FE523-F756-4F8E-BD9B-5456003A3FEC}" type="pres">
      <dgm:prSet presAssocID="{081AC059-67DA-4CA5-A3F4-FDA2734113C6}" presName="parTxOnly" presStyleLbl="node1" presStyleIdx="0" presStyleCnt="3">
        <dgm:presLayoutVars>
          <dgm:chMax val="0"/>
          <dgm:chPref val="0"/>
          <dgm:bulletEnabled val="1"/>
        </dgm:presLayoutVars>
      </dgm:prSet>
      <dgm:spPr/>
    </dgm:pt>
    <dgm:pt modelId="{40F51350-0448-44BC-9647-8343B238BA18}" type="pres">
      <dgm:prSet presAssocID="{B7C439E1-93D1-40AA-89EB-F5DEC011EE32}" presName="parTxOnlySpace" presStyleCnt="0"/>
      <dgm:spPr/>
    </dgm:pt>
    <dgm:pt modelId="{C99666D1-02C4-43F3-AD9A-00D276228CA4}" type="pres">
      <dgm:prSet presAssocID="{AAA2F7BE-45ED-4C54-8DD7-86A2CDB013F4}" presName="parTxOnly" presStyleLbl="node1" presStyleIdx="1" presStyleCnt="3">
        <dgm:presLayoutVars>
          <dgm:chMax val="0"/>
          <dgm:chPref val="0"/>
          <dgm:bulletEnabled val="1"/>
        </dgm:presLayoutVars>
      </dgm:prSet>
      <dgm:spPr/>
    </dgm:pt>
    <dgm:pt modelId="{3324AA07-FB4A-4A64-801E-0E74AA535803}" type="pres">
      <dgm:prSet presAssocID="{4BFF4E7D-D934-4511-A167-0A8B0E656C72}" presName="parTxOnlySpace" presStyleCnt="0"/>
      <dgm:spPr/>
    </dgm:pt>
    <dgm:pt modelId="{233233C8-5EF6-4864-9061-E0A8D10EB735}" type="pres">
      <dgm:prSet presAssocID="{5D4C1961-9C38-4E4D-8D8C-0A13A7452A9D}" presName="parTxOnly" presStyleLbl="node1" presStyleIdx="2" presStyleCnt="3">
        <dgm:presLayoutVars>
          <dgm:chMax val="0"/>
          <dgm:chPref val="0"/>
          <dgm:bulletEnabled val="1"/>
        </dgm:presLayoutVars>
      </dgm:prSet>
      <dgm:spPr/>
    </dgm:pt>
  </dgm:ptLst>
  <dgm:cxnLst>
    <dgm:cxn modelId="{19EDD409-3E66-44C6-AEF8-D7FD5AB9C13F}" srcId="{EE4AF474-5578-44D3-A46D-E636CD83F3B3}" destId="{5D4C1961-9C38-4E4D-8D8C-0A13A7452A9D}" srcOrd="2" destOrd="0" parTransId="{80D105C0-A5E5-4D49-AF0C-60447DCB5783}" sibTransId="{06B6ADDA-8637-4F46-87AC-735C8C24F520}"/>
    <dgm:cxn modelId="{5DBCDD10-7DB4-432C-A881-CE9467A650F9}" type="presOf" srcId="{AAA2F7BE-45ED-4C54-8DD7-86A2CDB013F4}" destId="{C99666D1-02C4-43F3-AD9A-00D276228CA4}" srcOrd="0" destOrd="0" presId="urn:microsoft.com/office/officeart/2005/8/layout/chevron1"/>
    <dgm:cxn modelId="{ED38CF25-439C-4F83-AD59-1B7CBA4C9A75}" srcId="{EE4AF474-5578-44D3-A46D-E636CD83F3B3}" destId="{AAA2F7BE-45ED-4C54-8DD7-86A2CDB013F4}" srcOrd="1" destOrd="0" parTransId="{48C5973B-1780-4EF8-A5D7-1511397DF5EC}" sibTransId="{4BFF4E7D-D934-4511-A167-0A8B0E656C72}"/>
    <dgm:cxn modelId="{00B6ED62-4C99-464E-9A85-AA3ABD295700}" type="presOf" srcId="{081AC059-67DA-4CA5-A3F4-FDA2734113C6}" destId="{C97FE523-F756-4F8E-BD9B-5456003A3FEC}" srcOrd="0" destOrd="0" presId="urn:microsoft.com/office/officeart/2005/8/layout/chevron1"/>
    <dgm:cxn modelId="{C8D5E8A4-B876-4F3B-ACEF-0C9B1D4C8C1B}" type="presOf" srcId="{5D4C1961-9C38-4E4D-8D8C-0A13A7452A9D}" destId="{233233C8-5EF6-4864-9061-E0A8D10EB735}" srcOrd="0" destOrd="0" presId="urn:microsoft.com/office/officeart/2005/8/layout/chevron1"/>
    <dgm:cxn modelId="{1D216FCF-AFC1-41F5-A487-891DFB43AEDB}" type="presOf" srcId="{EE4AF474-5578-44D3-A46D-E636CD83F3B3}" destId="{165DA937-6FCA-4A3E-BB75-AAA18604A011}" srcOrd="0" destOrd="0" presId="urn:microsoft.com/office/officeart/2005/8/layout/chevron1"/>
    <dgm:cxn modelId="{DF2D5DE6-1349-4EF5-8B2E-E3F62FFAECB8}" srcId="{EE4AF474-5578-44D3-A46D-E636CD83F3B3}" destId="{081AC059-67DA-4CA5-A3F4-FDA2734113C6}" srcOrd="0" destOrd="0" parTransId="{8B0192B3-3447-4F2D-B7C4-D1878C43EE55}" sibTransId="{B7C439E1-93D1-40AA-89EB-F5DEC011EE32}"/>
    <dgm:cxn modelId="{3AB1F15D-9D7D-4E39-8E5C-AAB8F2EA3873}" type="presParOf" srcId="{165DA937-6FCA-4A3E-BB75-AAA18604A011}" destId="{C97FE523-F756-4F8E-BD9B-5456003A3FEC}" srcOrd="0" destOrd="0" presId="urn:microsoft.com/office/officeart/2005/8/layout/chevron1"/>
    <dgm:cxn modelId="{29815CA5-F34F-4912-9C68-773BAAABE989}" type="presParOf" srcId="{165DA937-6FCA-4A3E-BB75-AAA18604A011}" destId="{40F51350-0448-44BC-9647-8343B238BA18}" srcOrd="1" destOrd="0" presId="urn:microsoft.com/office/officeart/2005/8/layout/chevron1"/>
    <dgm:cxn modelId="{C5185CF2-BB43-4DC5-A2A1-84FD17E7449B}" type="presParOf" srcId="{165DA937-6FCA-4A3E-BB75-AAA18604A011}" destId="{C99666D1-02C4-43F3-AD9A-00D276228CA4}" srcOrd="2" destOrd="0" presId="urn:microsoft.com/office/officeart/2005/8/layout/chevron1"/>
    <dgm:cxn modelId="{138DD478-7D7F-4F17-99E2-0B13D8AA8050}" type="presParOf" srcId="{165DA937-6FCA-4A3E-BB75-AAA18604A011}" destId="{3324AA07-FB4A-4A64-801E-0E74AA535803}" srcOrd="3" destOrd="0" presId="urn:microsoft.com/office/officeart/2005/8/layout/chevron1"/>
    <dgm:cxn modelId="{57BF37DD-1C49-4B40-956A-27F60C55CD8B}" type="presParOf" srcId="{165DA937-6FCA-4A3E-BB75-AAA18604A011}" destId="{233233C8-5EF6-4864-9061-E0A8D10EB73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E523-F756-4F8E-BD9B-5456003A3FEC}">
      <dsp:nvSpPr>
        <dsp:cNvPr id="0" name=""/>
        <dsp:cNvSpPr/>
      </dsp:nvSpPr>
      <dsp:spPr>
        <a:xfrm>
          <a:off x="3080" y="254213"/>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Begin VR Process</a:t>
          </a:r>
        </a:p>
      </dsp:txBody>
      <dsp:txXfrm>
        <a:off x="753754" y="254213"/>
        <a:ext cx="2252022" cy="1501348"/>
      </dsp:txXfrm>
    </dsp:sp>
    <dsp:sp modelId="{C99666D1-02C4-43F3-AD9A-00D276228CA4}">
      <dsp:nvSpPr>
        <dsp:cNvPr id="0" name=""/>
        <dsp:cNvSpPr/>
      </dsp:nvSpPr>
      <dsp:spPr>
        <a:xfrm>
          <a:off x="3381114" y="254213"/>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Training</a:t>
          </a:r>
        </a:p>
      </dsp:txBody>
      <dsp:txXfrm>
        <a:off x="4131788" y="254213"/>
        <a:ext cx="2252022" cy="1501348"/>
      </dsp:txXfrm>
    </dsp:sp>
    <dsp:sp modelId="{233233C8-5EF6-4864-9061-E0A8D10EB735}">
      <dsp:nvSpPr>
        <dsp:cNvPr id="0" name=""/>
        <dsp:cNvSpPr/>
      </dsp:nvSpPr>
      <dsp:spPr>
        <a:xfrm>
          <a:off x="6759148" y="254213"/>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Placement</a:t>
          </a:r>
        </a:p>
      </dsp:txBody>
      <dsp:txXfrm>
        <a:off x="7509822" y="254213"/>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B63EC-1583-4D61-B01B-0E69469014E6}"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7E017-633F-457D-90A9-F556BAA060B3}" type="slidenum">
              <a:rPr lang="en-US" smtClean="0"/>
              <a:t>‹#›</a:t>
            </a:fld>
            <a:endParaRPr lang="en-US"/>
          </a:p>
        </p:txBody>
      </p:sp>
    </p:spTree>
    <p:extLst>
      <p:ext uri="{BB962C8B-B14F-4D97-AF65-F5344CB8AC3E}">
        <p14:creationId xmlns:p14="http://schemas.microsoft.com/office/powerpoint/2010/main" val="72401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7E017-633F-457D-90A9-F556BAA060B3}" type="slidenum">
              <a:rPr lang="en-US" smtClean="0"/>
              <a:t>17</a:t>
            </a:fld>
            <a:endParaRPr lang="en-US"/>
          </a:p>
        </p:txBody>
      </p:sp>
    </p:spTree>
    <p:extLst>
      <p:ext uri="{BB962C8B-B14F-4D97-AF65-F5344CB8AC3E}">
        <p14:creationId xmlns:p14="http://schemas.microsoft.com/office/powerpoint/2010/main" val="90136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7E017-633F-457D-90A9-F556BAA060B3}" type="slidenum">
              <a:rPr lang="en-US" smtClean="0"/>
              <a:t>20</a:t>
            </a:fld>
            <a:endParaRPr lang="en-US"/>
          </a:p>
        </p:txBody>
      </p:sp>
    </p:spTree>
    <p:extLst>
      <p:ext uri="{BB962C8B-B14F-4D97-AF65-F5344CB8AC3E}">
        <p14:creationId xmlns:p14="http://schemas.microsoft.com/office/powerpoint/2010/main" val="319917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760C52BD-F3D3-440F-A54B-47B23713117A}"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8705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251389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072204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882576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7599653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332003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0454321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37800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5303048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4010991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60C52BD-F3D3-440F-A54B-47B23713117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48991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6694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893544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909413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232924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8577948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9217447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099902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9204015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873815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7053585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65883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1681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431220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5799347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221668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385991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632262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786639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766449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381279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3025017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938361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9411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563103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108410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9784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2779178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8494410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6440706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923223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240403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4518158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0705148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7874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670648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6283014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486850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77768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041200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02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92079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6772505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830677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62084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21706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8959286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3822428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300783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7973590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200642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622300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508713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6404895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5834358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371088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8797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748574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7197030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853733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60C52BD-F3D3-440F-A54B-47B23713117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716075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022751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244627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485238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500593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160920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081957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8980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2188391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544755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725863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0568212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5082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116126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5444475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44957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6561139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60982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0480-A1B0-459B-82FF-A65278055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0EB99-B027-4931-B3EE-556C051F2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7A308-915C-410F-B38B-7F6FF702D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19FC3-C919-496F-93FF-53412A95755E}"/>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a:extLst>
              <a:ext uri="{FF2B5EF4-FFF2-40B4-BE49-F238E27FC236}">
                <a16:creationId xmlns:a16="http://schemas.microsoft.com/office/drawing/2014/main" id="{7D307EB2-B8AE-46D3-99B2-DF57168F8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BB970-A9A6-43BD-B0B7-4991961B0574}"/>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7959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9418807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D6ED-F205-46E0-A872-B40F3DDF0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9E0C10-DD35-4370-8E8D-C34707BE2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249AC-56CE-4023-A0BC-A1166355C1EB}"/>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a:extLst>
              <a:ext uri="{FF2B5EF4-FFF2-40B4-BE49-F238E27FC236}">
                <a16:creationId xmlns:a16="http://schemas.microsoft.com/office/drawing/2014/main" id="{A4719008-C56C-4BCB-8203-1364B4552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B25E0-092E-436A-A3C3-D4BEA3D6DC1E}"/>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395359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F6C2-D18D-4522-92F0-CE14D1E6E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8177B-7423-46B6-8E98-DA8227A05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28CA4-77C1-48CD-AFF1-E9838F24E62A}"/>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a:extLst>
              <a:ext uri="{FF2B5EF4-FFF2-40B4-BE49-F238E27FC236}">
                <a16:creationId xmlns:a16="http://schemas.microsoft.com/office/drawing/2014/main" id="{E0FDE63D-0105-4F92-A988-8FABAB35C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D33FD-7A90-46A3-A27C-8AA32B9D1C8D}"/>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785906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7469-6742-492B-8096-141F2D18C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4D2EBD-A292-44B6-87D2-6A665E5B5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BC7DF-2E72-4A0F-93E3-0ADBA3F213DA}"/>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a:extLst>
              <a:ext uri="{FF2B5EF4-FFF2-40B4-BE49-F238E27FC236}">
                <a16:creationId xmlns:a16="http://schemas.microsoft.com/office/drawing/2014/main" id="{003E8806-4397-48B2-91CD-03C113A96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DE3AB-68A1-4EA1-81D6-DE8738D5D12D}"/>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9446292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0ABE-C0E1-411A-A156-7B00D426A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883B6-BE59-403C-8C04-88E3293917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7B9AF-A817-4CFF-9C57-842051DBA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3E849-A938-4F13-953E-76F34227403D}"/>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a:extLst>
              <a:ext uri="{FF2B5EF4-FFF2-40B4-BE49-F238E27FC236}">
                <a16:creationId xmlns:a16="http://schemas.microsoft.com/office/drawing/2014/main" id="{D7065BB3-3D8E-4A72-91C8-12C552E0F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D867A-9A15-459F-A169-EE7856567EBF}"/>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4100705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F576-2794-46FF-8AC0-94C417694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0D358F-C7C7-496A-9D2B-83EDCF7B1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4D7B99-F8EE-4C8B-AA5A-22B5158AF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A68F7-3CC6-407C-9C2D-54C959BDB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0B1CC-2940-43B9-B3B3-7BB6DDE832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D3CC1B-48E3-4A20-87B9-583046610385}"/>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a:extLst>
              <a:ext uri="{FF2B5EF4-FFF2-40B4-BE49-F238E27FC236}">
                <a16:creationId xmlns:a16="http://schemas.microsoft.com/office/drawing/2014/main" id="{5606196C-EF96-4C30-8F44-7773381049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082EB-10BF-4A6B-956C-26E78E939139}"/>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176071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F854-EE32-417B-867E-71A8C6953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091A71-D8EF-456E-B1A6-C2EB6AF41B5C}"/>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a:extLst>
              <a:ext uri="{FF2B5EF4-FFF2-40B4-BE49-F238E27FC236}">
                <a16:creationId xmlns:a16="http://schemas.microsoft.com/office/drawing/2014/main" id="{DAB4F843-DD29-4EBB-8A84-E7C9C99A8F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BF815-72C9-4C5F-B91B-C55AF0FBA593}"/>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9049182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83726-2E17-4734-B9DA-8ECB83510177}"/>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a:extLst>
              <a:ext uri="{FF2B5EF4-FFF2-40B4-BE49-F238E27FC236}">
                <a16:creationId xmlns:a16="http://schemas.microsoft.com/office/drawing/2014/main" id="{9A97F603-E49D-46D4-A215-A6BE01358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2670D7-7FB1-45A1-9EF0-C34C40E92D46}"/>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9565298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0480-A1B0-459B-82FF-A65278055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0EB99-B027-4931-B3EE-556C051F2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7A308-915C-410F-B38B-7F6FF702D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19FC3-C919-496F-93FF-53412A95755E}"/>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a:extLst>
              <a:ext uri="{FF2B5EF4-FFF2-40B4-BE49-F238E27FC236}">
                <a16:creationId xmlns:a16="http://schemas.microsoft.com/office/drawing/2014/main" id="{7D307EB2-B8AE-46D3-99B2-DF57168F8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BB970-A9A6-43BD-B0B7-4991961B0574}"/>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4127623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9790-E37B-44BE-AE1C-2ED173523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D03B0D-2D11-4204-ABFE-20E3A6A5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6B74F0-F762-4BB5-841F-2B61E5959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71F4F-98C6-448D-93B3-55E9725EA0A6}"/>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a:extLst>
              <a:ext uri="{FF2B5EF4-FFF2-40B4-BE49-F238E27FC236}">
                <a16:creationId xmlns:a16="http://schemas.microsoft.com/office/drawing/2014/main" id="{4A79494F-58E9-4E14-A710-71E51CF97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DE885-0519-4E8B-A623-9323D23257D7}"/>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5675549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6772-67CF-4076-9BD9-4EF157CBA5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3EC8B-BF48-409C-A600-E73BA3E513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85828-CBD8-4607-8D48-75D708FA5879}"/>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a:extLst>
              <a:ext uri="{FF2B5EF4-FFF2-40B4-BE49-F238E27FC236}">
                <a16:creationId xmlns:a16="http://schemas.microsoft.com/office/drawing/2014/main" id="{564BAF20-FAC4-4DF6-9DD3-55A2589B1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C8EC2-AA3A-4FC9-B1E7-026620BDB8AB}"/>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1703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9569780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853098-6EB4-42A3-A8BF-CC0AB7113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57257-F444-45E2-B56C-58C942CEC5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07F2D-A488-4AD0-B173-A631DD531B40}"/>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a:extLst>
              <a:ext uri="{FF2B5EF4-FFF2-40B4-BE49-F238E27FC236}">
                <a16:creationId xmlns:a16="http://schemas.microsoft.com/office/drawing/2014/main" id="{138F0B10-A048-4C5D-8628-68B09F133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5562D-3B31-4A31-828C-6D94848E009A}"/>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1168065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60C52BD-F3D3-440F-A54B-47B23713117A}"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4910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5256347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60C52BD-F3D3-440F-A54B-47B23713117A}"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44309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5366715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290206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9839115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272910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0631913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96829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8487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5501577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510498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60C52BD-F3D3-440F-A54B-47B23713117A}"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501803"/>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9635839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47451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181211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6035215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240167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5501612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661892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512701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0362921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9593759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0232336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48220663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4163402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314285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711507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923182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944785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7820929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11021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951005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485531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680835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4530512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9588379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68025216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9593785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997418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43379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563862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662260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66584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266300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9030380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153497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73825900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449422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140976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651124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94557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238010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1301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540001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B55B-445B-4B86-B3D9-2D886084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80EF2E-8374-4443-BE34-BEDD85038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B8AFB-D893-4BF4-A39E-76DB67E39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84CD6-F3A8-48DC-9D36-C72B4BC9E4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5B3013-2042-4DE9-A33E-697AE4364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26C08C-5654-47B1-9A89-527456402D3E}"/>
              </a:ext>
            </a:extLst>
          </p:cNvPr>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a:extLst>
              <a:ext uri="{FF2B5EF4-FFF2-40B4-BE49-F238E27FC236}">
                <a16:creationId xmlns:a16="http://schemas.microsoft.com/office/drawing/2014/main" id="{C8B4E876-764D-41A9-828A-1C25930D1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87307-D336-4BD8-94BC-92AABF2660CB}"/>
              </a:ext>
            </a:extLst>
          </p:cNvPr>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6181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649420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03162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84643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071461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31222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14231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367089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986627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577343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948223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78673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6128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054073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078048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24308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647205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9139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902596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99203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300932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846137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1032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02907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900356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278904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60C52BD-F3D3-440F-A54B-47B23713117A}"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9094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195149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299425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54335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999490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78493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25233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9886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50811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923373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01184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53651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39153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414272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781111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48542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751021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419717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47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7702809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37753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922304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6759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737275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296656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60C52BD-F3D3-440F-A54B-47B23713117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83581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852137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60C52BD-F3D3-440F-A54B-47B23713117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52822474"/>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122689592"/>
      </p:ext>
    </p:extLst>
  </p:cSld>
  <p:clrMapOvr>
    <a:masterClrMapping/>
  </p:clrMapOvr>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55678824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733530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5640899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001338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60C52BD-F3D3-440F-A54B-47B23713117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703733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2233850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9176890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066116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268374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597653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33332258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15141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900470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B2951-A563-4CF8-A063-FC4BA7E35273}"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3112164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B2951-A563-4CF8-A063-FC4BA7E35273}"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0890633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2951-A563-4CF8-A063-FC4BA7E35273}"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641968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4634923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B2951-A563-4CF8-A063-FC4BA7E35273}"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649069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855281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2498101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24371560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609283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B2951-A563-4CF8-A063-FC4BA7E35273}"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60C52BD-F3D3-440F-A54B-47B23713117A}" type="slidenum">
              <a:rPr lang="en-US" smtClean="0"/>
              <a:t>‹#›</a:t>
            </a:fld>
            <a:endParaRPr lang="en-US"/>
          </a:p>
        </p:txBody>
      </p:sp>
    </p:spTree>
    <p:extLst>
      <p:ext uri="{BB962C8B-B14F-4D97-AF65-F5344CB8AC3E}">
        <p14:creationId xmlns:p14="http://schemas.microsoft.com/office/powerpoint/2010/main" val="195680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10.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1.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image" Target="../media/image21.jp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theme" Target="../theme/theme12.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3.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4.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theme" Target="../theme/theme15.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theme" Target="../theme/theme1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10" Type="http://schemas.openxmlformats.org/officeDocument/2006/relationships/slideLayout" Target="../slideLayouts/slideLayout228.xml"/><Relationship Id="rId19" Type="http://schemas.openxmlformats.org/officeDocument/2006/relationships/image" Target="../media/image4.png"/><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7.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21" Type="http://schemas.openxmlformats.org/officeDocument/2006/relationships/image" Target="../media/image12.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1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0.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8.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15.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9.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9.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760C52BD-F3D3-440F-A54B-47B23713117A}"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9757819"/>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107215766"/>
      </p:ext>
    </p:extLst>
  </p:cSld>
  <p:clrMap bg1="dk1" tx1="lt1" bg2="dk2" tx2="lt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F0B2951-A563-4CF8-A063-FC4BA7E35273}" type="datetimeFigureOut">
              <a:rPr lang="en-US" smtClean="0"/>
              <a:t>4/1/2019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075996435"/>
      </p:ext>
    </p:extLst>
  </p:cSld>
  <p:clrMap bg1="dk1" tx1="lt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7200217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6A12B-9CA9-4E39-B9CC-A7CA13EE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C2A18-44E0-465A-9E16-0A2762C25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4B985-17BB-4B55-899F-D046DBC90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B2951-A563-4CF8-A063-FC4BA7E35273}" type="datetimeFigureOut">
              <a:rPr lang="en-US" smtClean="0"/>
              <a:t>4/1/2019</a:t>
            </a:fld>
            <a:endParaRPr lang="en-US"/>
          </a:p>
        </p:txBody>
      </p:sp>
      <p:sp>
        <p:nvSpPr>
          <p:cNvPr id="5" name="Footer Placeholder 4">
            <a:extLst>
              <a:ext uri="{FF2B5EF4-FFF2-40B4-BE49-F238E27FC236}">
                <a16:creationId xmlns:a16="http://schemas.microsoft.com/office/drawing/2014/main" id="{3F442FB9-868E-49F5-A9B3-62F6D0E8B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508C2B-2EA7-439D-BCF8-93EFCE03B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106171508"/>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60C52BD-F3D3-440F-A54B-47B23713117A}"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956655"/>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1453893022"/>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1530774896"/>
      </p:ext>
    </p:extLst>
  </p:cSld>
  <p:clrMap bg1="dk1" tx1="lt1" bg2="dk2"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402814945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71944560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306063730"/>
      </p:ext>
    </p:extLst>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1179408601"/>
      </p:ext>
    </p:extLst>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60C52BD-F3D3-440F-A54B-47B23713117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753006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339397183"/>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1484962544"/>
      </p:ext>
    </p:extLst>
  </p:cSld>
  <p:clrMap bg1="dk1" tx1="lt1" bg2="dk2" tx2="lt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F0B2951-A563-4CF8-A063-FC4BA7E35273}" type="datetimeFigureOut">
              <a:rPr lang="en-US" smtClean="0"/>
              <a:t>4/1/2019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60C52BD-F3D3-440F-A54B-47B23713117A}" type="slidenum">
              <a:rPr lang="en-US" smtClean="0"/>
              <a:t>‹#›</a:t>
            </a:fld>
            <a:endParaRPr lang="en-US"/>
          </a:p>
        </p:txBody>
      </p:sp>
    </p:spTree>
    <p:extLst>
      <p:ext uri="{BB962C8B-B14F-4D97-AF65-F5344CB8AC3E}">
        <p14:creationId xmlns:p14="http://schemas.microsoft.com/office/powerpoint/2010/main" val="212841175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6.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business-collaboration-cooperation-1296627/" TargetMode="External"/><Relationship Id="rId2" Type="http://schemas.openxmlformats.org/officeDocument/2006/relationships/image" Target="../media/image32.png"/><Relationship Id="rId1" Type="http://schemas.openxmlformats.org/officeDocument/2006/relationships/slideLayout" Target="../slideLayouts/slideLayout61.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hyperlink" Target="http://learningzealot.blogspot.com/2010/04/21st-century-workplace-vending-machine.html" TargetMode="External"/><Relationship Id="rId2" Type="http://schemas.openxmlformats.org/officeDocument/2006/relationships/image" Target="../media/image35.jpg"/><Relationship Id="rId1" Type="http://schemas.openxmlformats.org/officeDocument/2006/relationships/slideLayout" Target="../slideLayouts/slideLayout89.xml"/><Relationship Id="rId6" Type="http://schemas.openxmlformats.org/officeDocument/2006/relationships/image" Target="../media/image37.png"/><Relationship Id="rId5" Type="http://schemas.openxmlformats.org/officeDocument/2006/relationships/hyperlink" Target="https://pixabay.com/en/woman-professional-manager-business-311335/" TargetMode="Externa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interview-png" TargetMode="External"/><Relationship Id="rId2" Type="http://schemas.openxmlformats.org/officeDocument/2006/relationships/image" Target="../media/image38.pn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9.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xml"/><Relationship Id="rId1" Type="http://schemas.openxmlformats.org/officeDocument/2006/relationships/slideLayout" Target="../slideLayouts/slideLayout179.xml"/><Relationship Id="rId4" Type="http://schemas.openxmlformats.org/officeDocument/2006/relationships/hyperlink" Target="https://www.eoi.es/blogs/alfredo-fernandez-lorenzo/2017/01/15/mentoring-en-la-empres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doubtnews.com/2017/04/proposed-rules-regulations-fees/" TargetMode="External"/><Relationship Id="rId2" Type="http://schemas.openxmlformats.org/officeDocument/2006/relationships/image" Target="../media/image44.jpg"/><Relationship Id="rId1" Type="http://schemas.openxmlformats.org/officeDocument/2006/relationships/slideLayout" Target="../slideLayouts/slideLayout198.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Celebration_of_Light_2010_(4852748178).jpg" TargetMode="External"/><Relationship Id="rId2" Type="http://schemas.openxmlformats.org/officeDocument/2006/relationships/image" Target="../media/image45.jpg"/><Relationship Id="rId1" Type="http://schemas.openxmlformats.org/officeDocument/2006/relationships/slideLayout" Target="../slideLayouts/slideLayout186.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08.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190431/gold-dollar-coin" TargetMode="External"/><Relationship Id="rId2" Type="http://schemas.openxmlformats.org/officeDocument/2006/relationships/image" Target="../media/image27.png"/><Relationship Id="rId1" Type="http://schemas.openxmlformats.org/officeDocument/2006/relationships/slideLayout" Target="../slideLayouts/slideLayout180.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50087/question-mark-border" TargetMode="External"/><Relationship Id="rId2" Type="http://schemas.openxmlformats.org/officeDocument/2006/relationships/image" Target="../media/image30.png"/><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hyperlink" Target="http://www.dewereldmorgen.be/artikel/2014/12/21/recht-op-werk-2" TargetMode="External"/><Relationship Id="rId2" Type="http://schemas.openxmlformats.org/officeDocument/2006/relationships/image" Target="../media/image31.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62140-BE43-4E11-9AB1-0AB42DC0685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0057" y="961053"/>
            <a:ext cx="7604449" cy="4814596"/>
          </a:xfrm>
          <a:prstGeom prst="rect">
            <a:avLst/>
          </a:prstGeom>
        </p:spPr>
      </p:pic>
    </p:spTree>
    <p:extLst>
      <p:ext uri="{BB962C8B-B14F-4D97-AF65-F5344CB8AC3E}">
        <p14:creationId xmlns:p14="http://schemas.microsoft.com/office/powerpoint/2010/main" val="103183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D184FD-EF07-4D97-A7BC-EC651B48B29A}"/>
              </a:ext>
            </a:extLst>
          </p:cNvPr>
          <p:cNvSpPr>
            <a:spLocks noGrp="1"/>
          </p:cNvSpPr>
          <p:nvPr>
            <p:ph type="title"/>
          </p:nvPr>
        </p:nvSpPr>
        <p:spPr>
          <a:xfrm>
            <a:off x="646111" y="452718"/>
            <a:ext cx="9404723" cy="1149579"/>
          </a:xfrm>
        </p:spPr>
        <p:txBody>
          <a:bodyPr/>
          <a:lstStyle/>
          <a:p>
            <a:r>
              <a:rPr lang="en-US" dirty="0"/>
              <a:t>Old Timers Cornered the Market</a:t>
            </a:r>
          </a:p>
        </p:txBody>
      </p:sp>
      <p:sp>
        <p:nvSpPr>
          <p:cNvPr id="9" name="Content Placeholder 8">
            <a:extLst>
              <a:ext uri="{FF2B5EF4-FFF2-40B4-BE49-F238E27FC236}">
                <a16:creationId xmlns:a16="http://schemas.microsoft.com/office/drawing/2014/main" id="{345B36DB-C8DB-4D0B-8569-F2ED5FA5DB15}"/>
              </a:ext>
            </a:extLst>
          </p:cNvPr>
          <p:cNvSpPr>
            <a:spLocks noGrp="1"/>
          </p:cNvSpPr>
          <p:nvPr>
            <p:ph sz="half" idx="1"/>
          </p:nvPr>
        </p:nvSpPr>
        <p:spPr>
          <a:xfrm>
            <a:off x="1103312" y="1694577"/>
            <a:ext cx="4396339" cy="4561761"/>
          </a:xfrm>
        </p:spPr>
        <p:txBody>
          <a:bodyPr>
            <a:normAutofit lnSpcReduction="10000"/>
          </a:bodyPr>
          <a:lstStyle/>
          <a:p>
            <a:pPr marL="0" indent="0">
              <a:buNone/>
            </a:pPr>
            <a:r>
              <a:rPr lang="en-US" dirty="0"/>
              <a:t>The Vendor Population is Aging.  When Many Started, Women Were Not as Well Represented in the Labor Market, Therefore More Men Entered the Program Than Women	</a:t>
            </a:r>
          </a:p>
          <a:p>
            <a:pPr marL="0" indent="0">
              <a:buNone/>
            </a:pPr>
            <a:endParaRPr lang="en-US" dirty="0"/>
          </a:p>
          <a:p>
            <a:r>
              <a:rPr lang="en-US" dirty="0"/>
              <a:t>	50 Years Ago 30% of the Workforce Consisted of Women</a:t>
            </a:r>
          </a:p>
          <a:p>
            <a:endParaRPr lang="en-US" dirty="0"/>
          </a:p>
          <a:p>
            <a:r>
              <a:rPr lang="en-US" dirty="0"/>
              <a:t>Today that Number Has Increased 46%</a:t>
            </a:r>
          </a:p>
          <a:p>
            <a:pPr marL="0" indent="0">
              <a:buNone/>
            </a:pPr>
            <a:endParaRPr lang="en-US" dirty="0"/>
          </a:p>
          <a:p>
            <a:pPr marL="0" indent="0">
              <a:buNone/>
            </a:pPr>
            <a:r>
              <a:rPr lang="en-US" sz="2000" b="1" dirty="0">
                <a:solidFill>
                  <a:schemeClr val="accent2">
                    <a:lumMod val="60000"/>
                    <a:lumOff val="40000"/>
                  </a:schemeClr>
                </a:solidFill>
              </a:rPr>
              <a:t>But This Does Not Explain the Low Percentage of Female Trainees</a:t>
            </a:r>
          </a:p>
        </p:txBody>
      </p:sp>
      <p:pic>
        <p:nvPicPr>
          <p:cNvPr id="1047" name="Content Placeholder 1046">
            <a:extLst>
              <a:ext uri="{FF2B5EF4-FFF2-40B4-BE49-F238E27FC236}">
                <a16:creationId xmlns:a16="http://schemas.microsoft.com/office/drawing/2014/main" id="{3E2A6600-0CBF-403D-A74D-3C8486A01BD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3884103"/>
            <a:ext cx="4306349" cy="2372235"/>
          </a:xfrm>
        </p:spPr>
      </p:pic>
      <p:pic>
        <p:nvPicPr>
          <p:cNvPr id="1026" name="Picture 2" descr="Image result for 1940's man going to work clip art free">
            <a:extLst>
              <a:ext uri="{FF2B5EF4-FFF2-40B4-BE49-F238E27FC236}">
                <a16:creationId xmlns:a16="http://schemas.microsoft.com/office/drawing/2014/main" id="{69C6D20A-0967-4634-AC5C-40EDF651A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31675"/>
            <a:ext cx="4063068" cy="230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0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8545-F825-472B-B4FB-80F3BD643D3D}"/>
              </a:ext>
            </a:extLst>
          </p:cNvPr>
          <p:cNvSpPr>
            <a:spLocks noGrp="1"/>
          </p:cNvSpPr>
          <p:nvPr>
            <p:ph type="title"/>
          </p:nvPr>
        </p:nvSpPr>
        <p:spPr/>
        <p:txBody>
          <a:bodyPr/>
          <a:lstStyle/>
          <a:p>
            <a:pPr algn="ctr"/>
            <a:r>
              <a:rPr lang="en-US" dirty="0"/>
              <a:t>Family Commitments</a:t>
            </a:r>
            <a:br>
              <a:rPr lang="en-US" dirty="0"/>
            </a:br>
            <a:r>
              <a:rPr lang="en-US" dirty="0"/>
              <a:t>The Great Care Chasm</a:t>
            </a:r>
          </a:p>
        </p:txBody>
      </p:sp>
      <p:sp>
        <p:nvSpPr>
          <p:cNvPr id="4" name="Content Placeholder 3">
            <a:extLst>
              <a:ext uri="{FF2B5EF4-FFF2-40B4-BE49-F238E27FC236}">
                <a16:creationId xmlns:a16="http://schemas.microsoft.com/office/drawing/2014/main" id="{3E44DBBA-1E14-4F35-B09B-2496B84F1AC4}"/>
              </a:ext>
            </a:extLst>
          </p:cNvPr>
          <p:cNvSpPr>
            <a:spLocks noGrp="1"/>
          </p:cNvSpPr>
          <p:nvPr>
            <p:ph sz="half" idx="2"/>
          </p:nvPr>
        </p:nvSpPr>
        <p:spPr/>
        <p:txBody>
          <a:bodyPr>
            <a:normAutofit fontScale="77500" lnSpcReduction="20000"/>
          </a:bodyPr>
          <a:lstStyle/>
          <a:p>
            <a:r>
              <a:rPr lang="en-US" dirty="0"/>
              <a:t>Society has changed but women assume greater responsibility for childcare and taking care of aging and ill family members which makes it difficult to go away for months of training and/or to relocate. </a:t>
            </a:r>
          </a:p>
          <a:p>
            <a:r>
              <a:rPr lang="en-US" dirty="0"/>
              <a:t>Lack of affordable daycare makes it impossible for some women to work especially since they usually have to start out in smaller earning facilities. </a:t>
            </a:r>
          </a:p>
          <a:p>
            <a:r>
              <a:rPr lang="en-US" dirty="0"/>
              <a:t>Requirements that the vendor be on-site specific hours with little flexibility.</a:t>
            </a:r>
          </a:p>
          <a:p>
            <a:r>
              <a:rPr lang="en-US" dirty="0"/>
              <a:t>Seniority based promotion rules make it impossible to get higher paying positions which make it difficult for women to give up their responsibilities at home to go to work. </a:t>
            </a:r>
          </a:p>
        </p:txBody>
      </p:sp>
      <p:pic>
        <p:nvPicPr>
          <p:cNvPr id="2052" name="Picture 4" descr="Image result for woman trying to do it all free clip art">
            <a:extLst>
              <a:ext uri="{FF2B5EF4-FFF2-40B4-BE49-F238E27FC236}">
                <a16:creationId xmlns:a16="http://schemas.microsoft.com/office/drawing/2014/main" id="{FAB77378-BB0B-435F-97A6-91F1648F57A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8309" y="2416029"/>
            <a:ext cx="3305262" cy="314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5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103A-4251-43D5-AA49-FFE236508E13}"/>
              </a:ext>
            </a:extLst>
          </p:cNvPr>
          <p:cNvSpPr>
            <a:spLocks noGrp="1"/>
          </p:cNvSpPr>
          <p:nvPr>
            <p:ph type="title"/>
          </p:nvPr>
        </p:nvSpPr>
        <p:spPr/>
        <p:txBody>
          <a:bodyPr/>
          <a:lstStyle/>
          <a:p>
            <a:r>
              <a:rPr lang="en-US" dirty="0"/>
              <a:t>Nature of the Job</a:t>
            </a:r>
          </a:p>
        </p:txBody>
      </p:sp>
      <p:sp>
        <p:nvSpPr>
          <p:cNvPr id="3" name="Content Placeholder 2">
            <a:extLst>
              <a:ext uri="{FF2B5EF4-FFF2-40B4-BE49-F238E27FC236}">
                <a16:creationId xmlns:a16="http://schemas.microsoft.com/office/drawing/2014/main" id="{23684E52-E94E-46C8-8DA9-76678A72E0B1}"/>
              </a:ext>
            </a:extLst>
          </p:cNvPr>
          <p:cNvSpPr>
            <a:spLocks noGrp="1"/>
          </p:cNvSpPr>
          <p:nvPr>
            <p:ph sz="half" idx="1"/>
          </p:nvPr>
        </p:nvSpPr>
        <p:spPr>
          <a:xfrm>
            <a:off x="838200" y="1825625"/>
            <a:ext cx="5104003" cy="4351338"/>
          </a:xfrm>
        </p:spPr>
        <p:txBody>
          <a:bodyPr>
            <a:normAutofit/>
          </a:bodyPr>
          <a:lstStyle/>
          <a:p>
            <a:endParaRPr lang="en-US" dirty="0"/>
          </a:p>
          <a:p>
            <a:r>
              <a:rPr lang="en-US" dirty="0"/>
              <a:t>Labor statistics suggest that women are not generally attracted to jobs in the vending industry.</a:t>
            </a:r>
          </a:p>
          <a:p>
            <a:r>
              <a:rPr lang="en-US" dirty="0"/>
              <a:t>Do they see the job as loading vending machines as opposed to owning a business?</a:t>
            </a:r>
          </a:p>
          <a:p>
            <a:r>
              <a:rPr lang="en-US" dirty="0"/>
              <a:t>Are VR Counselors telling prospective vendors about the various jobs as opposed to the opportunity to own a business and be their own boss?  </a:t>
            </a:r>
          </a:p>
        </p:txBody>
      </p:sp>
      <p:pic>
        <p:nvPicPr>
          <p:cNvPr id="10" name="Content Placeholder 9">
            <a:extLst>
              <a:ext uri="{FF2B5EF4-FFF2-40B4-BE49-F238E27FC236}">
                <a16:creationId xmlns:a16="http://schemas.microsoft.com/office/drawing/2014/main" id="{118A38E2-2308-4299-A81F-04CD3416E17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9798" y="1420288"/>
            <a:ext cx="3157756" cy="4351338"/>
          </a:xfrm>
        </p:spPr>
      </p:pic>
      <p:pic>
        <p:nvPicPr>
          <p:cNvPr id="13" name="Picture 12">
            <a:extLst>
              <a:ext uri="{FF2B5EF4-FFF2-40B4-BE49-F238E27FC236}">
                <a16:creationId xmlns:a16="http://schemas.microsoft.com/office/drawing/2014/main" id="{6D52FBF3-F569-4A7E-BE84-4777E6B1F1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42665" y="1593907"/>
            <a:ext cx="2944536" cy="4177719"/>
          </a:xfrm>
          <a:prstGeom prst="rect">
            <a:avLst/>
          </a:prstGeom>
        </p:spPr>
      </p:pic>
      <p:pic>
        <p:nvPicPr>
          <p:cNvPr id="3074" name="Picture 2" descr="Image result for do not sign free clipart">
            <a:extLst>
              <a:ext uri="{FF2B5EF4-FFF2-40B4-BE49-F238E27FC236}">
                <a16:creationId xmlns:a16="http://schemas.microsoft.com/office/drawing/2014/main" id="{A653C732-8209-466F-9FE9-8F8350A5F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7684" y="2343114"/>
            <a:ext cx="1519106" cy="151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6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AD51-8447-4966-B237-659759699E63}"/>
              </a:ext>
            </a:extLst>
          </p:cNvPr>
          <p:cNvSpPr>
            <a:spLocks noGrp="1"/>
          </p:cNvSpPr>
          <p:nvPr>
            <p:ph type="title"/>
          </p:nvPr>
        </p:nvSpPr>
        <p:spPr/>
        <p:txBody>
          <a:bodyPr anchor="ctr">
            <a:noAutofit/>
            <a:scene3d>
              <a:camera prst="orthographicFront"/>
              <a:lightRig rig="threePt" dir="t"/>
            </a:scene3d>
            <a:sp3d extrusionH="57150">
              <a:bevelT w="38100" h="38100" prst="relaxedInset"/>
            </a:sp3d>
          </a:bodyPr>
          <a:lstStyle/>
          <a:p>
            <a:pPr algn="ctr"/>
            <a:br>
              <a:rPr lang="en-US" sz="4800" dirty="0">
                <a:solidFill>
                  <a:srgbClr val="FFC000"/>
                </a:solidFill>
              </a:rPr>
            </a:br>
            <a:r>
              <a:rPr lang="en-US" sz="6600" dirty="0">
                <a:solidFill>
                  <a:srgbClr val="FFC000"/>
                </a:solidFill>
              </a:rPr>
              <a:t>Discrimination</a:t>
            </a:r>
            <a:br>
              <a:rPr lang="en-US" sz="4800" dirty="0">
                <a:solidFill>
                  <a:srgbClr val="FFC000"/>
                </a:solidFill>
              </a:rPr>
            </a:br>
            <a:endParaRPr lang="en-US" sz="4800" dirty="0">
              <a:solidFill>
                <a:srgbClr val="FFC000"/>
              </a:solidFill>
            </a:endParaRPr>
          </a:p>
        </p:txBody>
      </p:sp>
      <p:sp>
        <p:nvSpPr>
          <p:cNvPr id="3" name="Content Placeholder 2">
            <a:extLst>
              <a:ext uri="{FF2B5EF4-FFF2-40B4-BE49-F238E27FC236}">
                <a16:creationId xmlns:a16="http://schemas.microsoft.com/office/drawing/2014/main" id="{E83E6DA7-D2BC-40FF-AA6D-DB639E7DF129}"/>
              </a:ext>
            </a:extLst>
          </p:cNvPr>
          <p:cNvSpPr>
            <a:spLocks noGrp="1"/>
          </p:cNvSpPr>
          <p:nvPr>
            <p:ph sz="half" idx="1"/>
          </p:nvPr>
        </p:nvSpPr>
        <p:spPr>
          <a:xfrm>
            <a:off x="680320" y="2108719"/>
            <a:ext cx="4698358" cy="3470988"/>
          </a:xfrm>
        </p:spPr>
        <p:txBody>
          <a:bodyPr>
            <a:normAutofit fontScale="85000" lnSpcReduction="20000"/>
          </a:bodyPr>
          <a:lstStyle/>
          <a:p>
            <a:pPr marL="0" indent="0" algn="ctr">
              <a:buNone/>
            </a:pPr>
            <a:r>
              <a:rPr lang="en-US" dirty="0"/>
              <a:t>	</a:t>
            </a:r>
          </a:p>
          <a:p>
            <a:pPr marL="514350" indent="-514350">
              <a:buAutoNum type="arabicPeriod"/>
            </a:pPr>
            <a:r>
              <a:rPr lang="en-US" dirty="0"/>
              <a:t>Who generally makes decisions about entry into the BEP Program?</a:t>
            </a:r>
          </a:p>
          <a:p>
            <a:pPr marL="0" indent="0">
              <a:buNone/>
            </a:pPr>
            <a:r>
              <a:rPr lang="en-US" dirty="0"/>
              <a:t>       Answer: </a:t>
            </a:r>
          </a:p>
          <a:p>
            <a:pPr marL="0" indent="0">
              <a:buNone/>
            </a:pPr>
            <a:r>
              <a:rPr lang="en-US" dirty="0"/>
              <a:t>	BEP Directors and Committee 	Members in most cases</a:t>
            </a:r>
          </a:p>
          <a:p>
            <a:pPr marL="514350" indent="-514350">
              <a:buAutoNum type="arabicPeriod" startAt="2"/>
            </a:pPr>
            <a:r>
              <a:rPr lang="en-US" dirty="0"/>
              <a:t>What is the gender of most BEP         Directors and Committee Members?</a:t>
            </a:r>
          </a:p>
          <a:p>
            <a:pPr marL="0" indent="0">
              <a:buNone/>
            </a:pPr>
            <a:r>
              <a:rPr lang="en-US" dirty="0"/>
              <a:t>       Answer:</a:t>
            </a:r>
          </a:p>
          <a:p>
            <a:pPr marL="0" indent="0">
              <a:buNone/>
            </a:pPr>
            <a:r>
              <a:rPr lang="en-US" dirty="0"/>
              <a:t>	Men</a:t>
            </a:r>
          </a:p>
          <a:p>
            <a:pPr marL="0" indent="0">
              <a:buNone/>
            </a:pPr>
            <a:endParaRPr lang="en-US" dirty="0"/>
          </a:p>
          <a:p>
            <a:pPr marL="0" indent="0">
              <a:buNone/>
            </a:pPr>
            <a:endParaRPr lang="en-US" dirty="0"/>
          </a:p>
          <a:p>
            <a:pPr marL="0" indent="0">
              <a:buNone/>
            </a:pPr>
            <a:endParaRPr lang="en-US" dirty="0"/>
          </a:p>
          <a:p>
            <a:pPr marL="514350" indent="-514350">
              <a:buAutoNum type="arabicPeriod"/>
            </a:pPr>
            <a:endParaRPr lang="en-US" dirty="0"/>
          </a:p>
        </p:txBody>
      </p:sp>
      <p:pic>
        <p:nvPicPr>
          <p:cNvPr id="15" name="Content Placeholder 14">
            <a:extLst>
              <a:ext uri="{FF2B5EF4-FFF2-40B4-BE49-F238E27FC236}">
                <a16:creationId xmlns:a16="http://schemas.microsoft.com/office/drawing/2014/main" id="{E5013C7A-B15D-489A-B29F-EC0D16CBB28D}"/>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8204" y="1502139"/>
            <a:ext cx="5139698" cy="3853722"/>
          </a:xfrm>
        </p:spPr>
      </p:pic>
      <p:sp>
        <p:nvSpPr>
          <p:cNvPr id="18" name="TextBox 17">
            <a:extLst>
              <a:ext uri="{FF2B5EF4-FFF2-40B4-BE49-F238E27FC236}">
                <a16:creationId xmlns:a16="http://schemas.microsoft.com/office/drawing/2014/main" id="{8B63BBF4-1EE2-4EB1-A84C-20FBFC0CB920}"/>
              </a:ext>
            </a:extLst>
          </p:cNvPr>
          <p:cNvSpPr txBox="1"/>
          <p:nvPr/>
        </p:nvSpPr>
        <p:spPr>
          <a:xfrm>
            <a:off x="706831" y="5321090"/>
            <a:ext cx="10804849" cy="1323439"/>
          </a:xfrm>
          <a:prstGeom prst="rect">
            <a:avLst/>
          </a:prstGeom>
          <a:noFill/>
        </p:spPr>
        <p:txBody>
          <a:bodyPr wrap="square" rtlCol="0">
            <a:spAutoFit/>
          </a:bodyPr>
          <a:lstStyle/>
          <a:p>
            <a:pPr algn="ctr"/>
            <a:r>
              <a:rPr lang="en-US" sz="4000" dirty="0">
                <a:solidFill>
                  <a:schemeClr val="accent1">
                    <a:lumMod val="60000"/>
                    <a:lumOff val="40000"/>
                  </a:schemeClr>
                </a:solidFill>
              </a:rPr>
              <a:t>DISCRIMINATION DOES EXIST IN THE WORKPLACE</a:t>
            </a:r>
          </a:p>
        </p:txBody>
      </p:sp>
    </p:spTree>
    <p:extLst>
      <p:ext uri="{BB962C8B-B14F-4D97-AF65-F5344CB8AC3E}">
        <p14:creationId xmlns:p14="http://schemas.microsoft.com/office/powerpoint/2010/main" val="230391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clipart tools borders">
            <a:extLst>
              <a:ext uri="{FF2B5EF4-FFF2-40B4-BE49-F238E27FC236}">
                <a16:creationId xmlns:a16="http://schemas.microsoft.com/office/drawing/2014/main" id="{98F37136-5F04-4C55-A5EE-45279E628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E72EF1-1ED0-4067-AD85-7A44224F91DD}"/>
              </a:ext>
            </a:extLst>
          </p:cNvPr>
          <p:cNvSpPr txBox="1"/>
          <p:nvPr/>
        </p:nvSpPr>
        <p:spPr>
          <a:xfrm>
            <a:off x="2967135" y="2136710"/>
            <a:ext cx="5887616" cy="2554545"/>
          </a:xfrm>
          <a:prstGeom prst="rect">
            <a:avLst/>
          </a:prstGeom>
          <a:noFill/>
        </p:spPr>
        <p:txBody>
          <a:bodyPr wrap="square" rtlCol="0">
            <a:spAutoFit/>
          </a:bodyPr>
          <a:lstStyle/>
          <a:p>
            <a:pPr algn="ctr"/>
            <a:r>
              <a:rPr lang="en-US" sz="8000" dirty="0">
                <a:solidFill>
                  <a:srgbClr val="C00000"/>
                </a:solidFill>
                <a:latin typeface="Algerian" panose="04020705040A02060702" pitchFamily="82" charset="0"/>
                <a:cs typeface="Angsana New" panose="020B0502040204020203" pitchFamily="18" charset="-34"/>
              </a:rPr>
              <a:t>How Do We Fix It? </a:t>
            </a:r>
          </a:p>
        </p:txBody>
      </p:sp>
    </p:spTree>
    <p:extLst>
      <p:ext uri="{BB962C8B-B14F-4D97-AF65-F5344CB8AC3E}">
        <p14:creationId xmlns:p14="http://schemas.microsoft.com/office/powerpoint/2010/main" val="174026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975D-13FC-42F0-9BCE-F5EB250DFB7A}"/>
              </a:ext>
            </a:extLst>
          </p:cNvPr>
          <p:cNvSpPr>
            <a:spLocks noGrp="1"/>
          </p:cNvSpPr>
          <p:nvPr>
            <p:ph type="title"/>
          </p:nvPr>
        </p:nvSpPr>
        <p:spPr>
          <a:xfrm>
            <a:off x="4161453" y="46652"/>
            <a:ext cx="4646645" cy="894508"/>
          </a:xfrm>
        </p:spPr>
        <p:txBody>
          <a:bodyPr/>
          <a:lstStyle/>
          <a:p>
            <a:pPr algn="ctr"/>
            <a:r>
              <a:rPr lang="en-US" dirty="0"/>
              <a:t>EDUCATION</a:t>
            </a:r>
          </a:p>
        </p:txBody>
      </p:sp>
      <p:sp>
        <p:nvSpPr>
          <p:cNvPr id="3" name="Content Placeholder 2">
            <a:extLst>
              <a:ext uri="{FF2B5EF4-FFF2-40B4-BE49-F238E27FC236}">
                <a16:creationId xmlns:a16="http://schemas.microsoft.com/office/drawing/2014/main" id="{34D21279-F14D-4E38-AA68-AE8C9FF91A15}"/>
              </a:ext>
            </a:extLst>
          </p:cNvPr>
          <p:cNvSpPr>
            <a:spLocks noGrp="1"/>
          </p:cNvSpPr>
          <p:nvPr>
            <p:ph idx="1"/>
          </p:nvPr>
        </p:nvSpPr>
        <p:spPr>
          <a:xfrm>
            <a:off x="4366727" y="941160"/>
            <a:ext cx="4562669" cy="5459640"/>
          </a:xfrm>
        </p:spPr>
        <p:txBody>
          <a:bodyPr>
            <a:normAutofit/>
          </a:bodyPr>
          <a:lstStyle/>
          <a:p>
            <a:pPr marL="800100" lvl="1" indent="-342900">
              <a:buAutoNum type="arabicPeriod"/>
            </a:pPr>
            <a:r>
              <a:rPr lang="en-US" b="1" i="1" dirty="0"/>
              <a:t>Educate VR Counselors</a:t>
            </a:r>
          </a:p>
          <a:p>
            <a:pPr marL="800100" lvl="1" indent="-342900">
              <a:buAutoNum type="arabicPeriod"/>
            </a:pPr>
            <a:r>
              <a:rPr lang="en-US" b="1" i="1" dirty="0"/>
              <a:t>2. Utilize the Hadley Training for New Trainees</a:t>
            </a:r>
          </a:p>
          <a:p>
            <a:pPr marL="1257300" lvl="2" indent="-342900">
              <a:buAutoNum type="alphaLcPeriod"/>
            </a:pPr>
            <a:r>
              <a:rPr lang="en-US" b="1" i="1" dirty="0"/>
              <a:t>33% of Hadley Trainees are Women</a:t>
            </a:r>
          </a:p>
          <a:p>
            <a:pPr marL="1257300" lvl="2" indent="-342900">
              <a:buAutoNum type="alphaLcPeriod"/>
            </a:pPr>
            <a:r>
              <a:rPr lang="en-US" b="1" i="1" dirty="0"/>
              <a:t>Only 20% of Trainees in Traditional Classes are Women</a:t>
            </a:r>
          </a:p>
          <a:p>
            <a:pPr marL="800100" lvl="1" indent="-342900">
              <a:buAutoNum type="arabicPeriod"/>
            </a:pPr>
            <a:r>
              <a:rPr lang="en-US" b="1" i="1" dirty="0"/>
              <a:t>Include Training on Women’s Issues in State Annual Training Conferences and National Conference</a:t>
            </a:r>
          </a:p>
          <a:p>
            <a:pPr marL="800100" lvl="1" indent="-342900">
              <a:buAutoNum type="arabicPeriod"/>
            </a:pPr>
            <a:r>
              <a:rPr lang="en-US" b="1" i="1" dirty="0"/>
              <a:t>Hold a National Women’s Retreat/Symposium</a:t>
            </a:r>
          </a:p>
          <a:p>
            <a:pPr marL="914400" lvl="2" indent="0">
              <a:buNone/>
            </a:pPr>
            <a:r>
              <a:rPr lang="en-US" b="1" i="1" dirty="0"/>
              <a:t>a. If your state subscribes to NABM’ services, we can possibly provide a presentation at your state training conference </a:t>
            </a:r>
          </a:p>
        </p:txBody>
      </p:sp>
      <p:pic>
        <p:nvPicPr>
          <p:cNvPr id="5122" name="Picture 2" descr="Image result for training conference clipart free">
            <a:extLst>
              <a:ext uri="{FF2B5EF4-FFF2-40B4-BE49-F238E27FC236}">
                <a16:creationId xmlns:a16="http://schemas.microsoft.com/office/drawing/2014/main" id="{DC17EC43-709B-42DB-9620-945F0A3D6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3" y="653142"/>
            <a:ext cx="4152122" cy="38797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n-line training  clipart free">
            <a:extLst>
              <a:ext uri="{FF2B5EF4-FFF2-40B4-BE49-F238E27FC236}">
                <a16:creationId xmlns:a16="http://schemas.microsoft.com/office/drawing/2014/main" id="{8566AFFD-F4EB-418A-91A8-A2FFC17B5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698" y="653142"/>
            <a:ext cx="2239542" cy="30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9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9F54-DEFF-425D-970C-CA4D17C30DD3}"/>
              </a:ext>
            </a:extLst>
          </p:cNvPr>
          <p:cNvSpPr>
            <a:spLocks noGrp="1"/>
          </p:cNvSpPr>
          <p:nvPr>
            <p:ph type="title"/>
          </p:nvPr>
        </p:nvSpPr>
        <p:spPr/>
        <p:txBody>
          <a:bodyPr/>
          <a:lstStyle/>
          <a:p>
            <a:pPr algn="ctr"/>
            <a:r>
              <a:rPr lang="en-US" sz="8000" dirty="0"/>
              <a:t>Marketing</a:t>
            </a:r>
            <a:r>
              <a:rPr lang="en-US" dirty="0"/>
              <a:t> </a:t>
            </a:r>
          </a:p>
        </p:txBody>
      </p:sp>
      <p:sp>
        <p:nvSpPr>
          <p:cNvPr id="3" name="Content Placeholder 2">
            <a:extLst>
              <a:ext uri="{FF2B5EF4-FFF2-40B4-BE49-F238E27FC236}">
                <a16:creationId xmlns:a16="http://schemas.microsoft.com/office/drawing/2014/main" id="{D44814D6-2305-49E0-835A-E3A9CD2958F1}"/>
              </a:ext>
            </a:extLst>
          </p:cNvPr>
          <p:cNvSpPr>
            <a:spLocks noGrp="1"/>
          </p:cNvSpPr>
          <p:nvPr>
            <p:ph idx="1"/>
          </p:nvPr>
        </p:nvSpPr>
        <p:spPr>
          <a:xfrm>
            <a:off x="1828799" y="2377073"/>
            <a:ext cx="8534400" cy="2365310"/>
          </a:xfrm>
        </p:spPr>
        <p:txBody>
          <a:bodyPr/>
          <a:lstStyle/>
          <a:p>
            <a:pPr marL="0" indent="0" algn="ctr">
              <a:buNone/>
            </a:pPr>
            <a:r>
              <a:rPr lang="en-US" sz="2000" b="1" i="1" dirty="0"/>
              <a:t>1. Develop Special Marketing Tools for Women</a:t>
            </a:r>
          </a:p>
          <a:p>
            <a:pPr marL="0" indent="0" algn="ctr">
              <a:buNone/>
            </a:pPr>
            <a:r>
              <a:rPr lang="en-US" sz="2000" b="1" i="1" dirty="0"/>
              <a:t>2. Create a WISE YouTube Channel</a:t>
            </a:r>
          </a:p>
          <a:p>
            <a:pPr marL="0" indent="0" algn="ctr">
              <a:buNone/>
            </a:pPr>
            <a:r>
              <a:rPr lang="en-US" sz="2000" b="1" i="1" dirty="0"/>
              <a:t>3. Devote a Webinar Utilizing the NABM/Hadley Randolph-Sheppard on the Web Service </a:t>
            </a:r>
          </a:p>
          <a:p>
            <a:pPr marL="0" indent="0">
              <a:buNone/>
            </a:pPr>
            <a:endParaRPr lang="en-US" dirty="0"/>
          </a:p>
          <a:p>
            <a:endParaRPr lang="en-US" dirty="0"/>
          </a:p>
        </p:txBody>
      </p:sp>
      <p:sp>
        <p:nvSpPr>
          <p:cNvPr id="10" name="TextBox 9">
            <a:extLst>
              <a:ext uri="{FF2B5EF4-FFF2-40B4-BE49-F238E27FC236}">
                <a16:creationId xmlns:a16="http://schemas.microsoft.com/office/drawing/2014/main" id="{49F43533-473F-4181-948E-C6AB6EE969D2}"/>
              </a:ext>
            </a:extLst>
          </p:cNvPr>
          <p:cNvSpPr txBox="1"/>
          <p:nvPr/>
        </p:nvSpPr>
        <p:spPr>
          <a:xfrm>
            <a:off x="216953" y="4451732"/>
            <a:ext cx="4702628" cy="1200329"/>
          </a:xfrm>
          <a:prstGeom prst="rect">
            <a:avLst/>
          </a:prstGeom>
          <a:noFill/>
        </p:spPr>
        <p:txBody>
          <a:bodyPr wrap="square" rtlCol="0">
            <a:spAutoFit/>
            <a:scene3d>
              <a:camera prst="isometricLeftDown"/>
              <a:lightRig rig="threePt" dir="t"/>
            </a:scene3d>
          </a:bodyPr>
          <a:lstStyle/>
          <a:p>
            <a:r>
              <a:rPr lang="en-US" sz="7200" dirty="0">
                <a:solidFill>
                  <a:schemeClr val="accent1">
                    <a:lumMod val="75000"/>
                  </a:schemeClr>
                </a:solidFill>
              </a:rPr>
              <a:t>Webinars</a:t>
            </a:r>
            <a:r>
              <a:rPr lang="en-US" sz="5400" dirty="0"/>
              <a:t> </a:t>
            </a:r>
          </a:p>
        </p:txBody>
      </p:sp>
      <p:sp>
        <p:nvSpPr>
          <p:cNvPr id="11" name="TextBox 10">
            <a:extLst>
              <a:ext uri="{FF2B5EF4-FFF2-40B4-BE49-F238E27FC236}">
                <a16:creationId xmlns:a16="http://schemas.microsoft.com/office/drawing/2014/main" id="{8853850B-97C4-4DB0-94C9-AB7C54C4B235}"/>
              </a:ext>
            </a:extLst>
          </p:cNvPr>
          <p:cNvSpPr txBox="1"/>
          <p:nvPr/>
        </p:nvSpPr>
        <p:spPr>
          <a:xfrm>
            <a:off x="8010363" y="3774625"/>
            <a:ext cx="3769568" cy="2554545"/>
          </a:xfrm>
          <a:prstGeom prst="rect">
            <a:avLst/>
          </a:prstGeom>
          <a:noFill/>
        </p:spPr>
        <p:txBody>
          <a:bodyPr wrap="square" rtlCol="0">
            <a:spAutoFit/>
            <a:scene3d>
              <a:camera prst="isometricRightUp"/>
              <a:lightRig rig="threePt" dir="t"/>
            </a:scene3d>
          </a:bodyPr>
          <a:lstStyle/>
          <a:p>
            <a:r>
              <a:rPr lang="en-US" sz="8000" dirty="0">
                <a:solidFill>
                  <a:schemeClr val="accent1">
                    <a:lumMod val="75000"/>
                  </a:schemeClr>
                </a:solidFill>
              </a:rPr>
              <a:t>Social Media </a:t>
            </a:r>
          </a:p>
        </p:txBody>
      </p:sp>
      <p:pic>
        <p:nvPicPr>
          <p:cNvPr id="6146" name="Picture 2" descr="Image result for computer clipart free">
            <a:extLst>
              <a:ext uri="{FF2B5EF4-FFF2-40B4-BE49-F238E27FC236}">
                <a16:creationId xmlns:a16="http://schemas.microsoft.com/office/drawing/2014/main" id="{F5ED8567-693A-43DB-96FD-6E5DFB17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813" y="4206407"/>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8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3E1C-B1D9-4E3E-A53B-2E37459DA91C}"/>
              </a:ext>
            </a:extLst>
          </p:cNvPr>
          <p:cNvSpPr>
            <a:spLocks noGrp="1"/>
          </p:cNvSpPr>
          <p:nvPr>
            <p:ph type="title"/>
          </p:nvPr>
        </p:nvSpPr>
        <p:spPr/>
        <p:txBody>
          <a:bodyPr anchor="ctr"/>
          <a:lstStyle/>
          <a:p>
            <a:pPr algn="ctr"/>
            <a:r>
              <a:rPr lang="en-US" sz="5400" dirty="0"/>
              <a:t>Mentoring</a:t>
            </a:r>
            <a:r>
              <a:rPr lang="en-US" dirty="0"/>
              <a:t> </a:t>
            </a:r>
          </a:p>
        </p:txBody>
      </p:sp>
      <p:sp>
        <p:nvSpPr>
          <p:cNvPr id="3" name="Content Placeholder 2">
            <a:extLst>
              <a:ext uri="{FF2B5EF4-FFF2-40B4-BE49-F238E27FC236}">
                <a16:creationId xmlns:a16="http://schemas.microsoft.com/office/drawing/2014/main" id="{058E9319-4899-45FB-818F-E7CD6F862706}"/>
              </a:ext>
            </a:extLst>
          </p:cNvPr>
          <p:cNvSpPr>
            <a:spLocks noGrp="1"/>
          </p:cNvSpPr>
          <p:nvPr>
            <p:ph idx="1"/>
          </p:nvPr>
        </p:nvSpPr>
        <p:spPr>
          <a:xfrm>
            <a:off x="5183188" y="363895"/>
            <a:ext cx="6172200" cy="5497156"/>
          </a:xfrm>
        </p:spPr>
        <p:txBody>
          <a:bodyPr/>
          <a:lstStyle/>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Create a List Serve for Women Blind Entrepreneurs</a:t>
            </a:r>
          </a:p>
          <a:p>
            <a:pPr>
              <a:buFont typeface="Wingdings" panose="05000000000000000000" pitchFamily="2" charset="2"/>
              <a:buChar char="Ø"/>
            </a:pPr>
            <a:r>
              <a:rPr lang="en-US" sz="2800" dirty="0"/>
              <a:t>Hold Quarterly Wise Calls</a:t>
            </a:r>
          </a:p>
          <a:p>
            <a:pPr>
              <a:buFont typeface="Wingdings" panose="05000000000000000000" pitchFamily="2" charset="2"/>
              <a:buChar char="Ø"/>
            </a:pPr>
            <a:r>
              <a:rPr lang="en-US" sz="2800" dirty="0"/>
              <a:t>Develop a Network of Women Entrepreneurs to Serve as Mentors and Resources for Prospective Candidates</a:t>
            </a:r>
          </a:p>
          <a:p>
            <a:pPr>
              <a:buFont typeface="Wingdings" panose="05000000000000000000" pitchFamily="2" charset="2"/>
              <a:buChar char="Ø"/>
            </a:pPr>
            <a:endParaRPr lang="en-US" dirty="0"/>
          </a:p>
          <a:p>
            <a:pPr marL="0" indent="0">
              <a:buNone/>
            </a:pPr>
            <a:endParaRPr lang="en-US" dirty="0"/>
          </a:p>
        </p:txBody>
      </p:sp>
      <p:sp>
        <p:nvSpPr>
          <p:cNvPr id="4" name="Text Placeholder 3">
            <a:extLst>
              <a:ext uri="{FF2B5EF4-FFF2-40B4-BE49-F238E27FC236}">
                <a16:creationId xmlns:a16="http://schemas.microsoft.com/office/drawing/2014/main" id="{5F5B409A-0612-4C04-BB5F-9D4070EEE664}"/>
              </a:ext>
            </a:extLst>
          </p:cNvPr>
          <p:cNvSpPr>
            <a:spLocks noGrp="1"/>
          </p:cNvSpPr>
          <p:nvPr>
            <p:ph type="body" sz="half" idx="2"/>
          </p:nvPr>
        </p:nvSpPr>
        <p:spPr>
          <a:xfrm>
            <a:off x="839788" y="1786814"/>
            <a:ext cx="3729069" cy="3013788"/>
          </a:xfrm>
        </p:spPr>
        <p:txBody>
          <a:bodyPr/>
          <a:lstStyle/>
          <a:p>
            <a:endParaRPr lang="en-US" dirty="0"/>
          </a:p>
        </p:txBody>
      </p:sp>
      <p:pic>
        <p:nvPicPr>
          <p:cNvPr id="6" name="Picture 5">
            <a:extLst>
              <a:ext uri="{FF2B5EF4-FFF2-40B4-BE49-F238E27FC236}">
                <a16:creationId xmlns:a16="http://schemas.microsoft.com/office/drawing/2014/main" id="{AE266649-049B-42FC-A8D4-2FD19F8233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6612" y="1786813"/>
            <a:ext cx="3732245" cy="3013788"/>
          </a:xfrm>
          <a:prstGeom prst="rect">
            <a:avLst/>
          </a:prstGeom>
        </p:spPr>
      </p:pic>
    </p:spTree>
    <p:extLst>
      <p:ext uri="{BB962C8B-B14F-4D97-AF65-F5344CB8AC3E}">
        <p14:creationId xmlns:p14="http://schemas.microsoft.com/office/powerpoint/2010/main" val="309761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1CAB-BC9F-4AB0-B616-8ADAFDE9A6D3}"/>
              </a:ext>
            </a:extLst>
          </p:cNvPr>
          <p:cNvSpPr>
            <a:spLocks noGrp="1"/>
          </p:cNvSpPr>
          <p:nvPr>
            <p:ph type="title"/>
          </p:nvPr>
        </p:nvSpPr>
        <p:spPr/>
        <p:txBody>
          <a:bodyPr/>
          <a:lstStyle/>
          <a:p>
            <a:pPr algn="ctr"/>
            <a:r>
              <a:rPr lang="en-US" dirty="0"/>
              <a:t>Rules and Policies </a:t>
            </a:r>
          </a:p>
        </p:txBody>
      </p:sp>
      <p:pic>
        <p:nvPicPr>
          <p:cNvPr id="6" name="Content Placeholder 5">
            <a:extLst>
              <a:ext uri="{FF2B5EF4-FFF2-40B4-BE49-F238E27FC236}">
                <a16:creationId xmlns:a16="http://schemas.microsoft.com/office/drawing/2014/main" id="{D259141C-8246-4E67-AE54-50EE55624ED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91980" y="2006050"/>
            <a:ext cx="6172200" cy="3479130"/>
          </a:xfrm>
        </p:spPr>
      </p:pic>
      <p:sp>
        <p:nvSpPr>
          <p:cNvPr id="4" name="Text Placeholder 3">
            <a:extLst>
              <a:ext uri="{FF2B5EF4-FFF2-40B4-BE49-F238E27FC236}">
                <a16:creationId xmlns:a16="http://schemas.microsoft.com/office/drawing/2014/main" id="{4BD84BB5-47E5-4FDC-A045-8C0BBBB94089}"/>
              </a:ext>
            </a:extLst>
          </p:cNvPr>
          <p:cNvSpPr>
            <a:spLocks noGrp="1"/>
          </p:cNvSpPr>
          <p:nvPr>
            <p:ph type="body" sz="half" idx="2"/>
          </p:nvPr>
        </p:nvSpPr>
        <p:spPr>
          <a:xfrm>
            <a:off x="674077" y="2006050"/>
            <a:ext cx="3838776" cy="3779288"/>
          </a:xfrm>
        </p:spPr>
        <p:txBody>
          <a:bodyPr>
            <a:normAutofit lnSpcReduction="10000"/>
          </a:bodyPr>
          <a:lstStyle/>
          <a:p>
            <a:pPr marL="342900" indent="-342900" algn="l">
              <a:buAutoNum type="arabicPeriod"/>
            </a:pPr>
            <a:r>
              <a:rPr lang="en-US" sz="1800" i="1" dirty="0"/>
              <a:t>Revise State Rules and Policies to Offer More Flexibility in Hours Required to be On-Site at a Vending Facility</a:t>
            </a:r>
          </a:p>
          <a:p>
            <a:pPr marL="342900" indent="-342900" algn="l">
              <a:buAutoNum type="arabicPeriod"/>
            </a:pPr>
            <a:r>
              <a:rPr lang="en-US" sz="1800" i="1" dirty="0"/>
              <a:t>Minimize or Eliminate Seniority in Promotions</a:t>
            </a:r>
          </a:p>
          <a:p>
            <a:pPr marL="342900" indent="-342900" algn="l">
              <a:buAutoNum type="arabicPeriod"/>
            </a:pPr>
            <a:r>
              <a:rPr lang="en-US" sz="1800" i="1" dirty="0"/>
              <a:t>Eliminate the Requirement that All Referrals Come From VR</a:t>
            </a:r>
          </a:p>
          <a:p>
            <a:pPr marL="342900" indent="-342900" algn="l">
              <a:buAutoNum type="arabicPeriod"/>
            </a:pPr>
            <a:r>
              <a:rPr lang="en-US" sz="1800" i="1" dirty="0"/>
              <a:t>Explore Ways to Offer Incentives Such as Daycare</a:t>
            </a:r>
          </a:p>
          <a:p>
            <a:pPr marL="342900" indent="-342900" algn="l">
              <a:buAutoNum type="arabicPeriod"/>
            </a:pPr>
            <a:endParaRPr lang="en-US" sz="1800" i="1" dirty="0"/>
          </a:p>
        </p:txBody>
      </p:sp>
    </p:spTree>
    <p:extLst>
      <p:ext uri="{BB962C8B-B14F-4D97-AF65-F5344CB8AC3E}">
        <p14:creationId xmlns:p14="http://schemas.microsoft.com/office/powerpoint/2010/main" val="143815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47B32D-880D-4C8D-82D2-50E156D477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B7B8694-8CD5-4E35-83F4-8E6282E1EBBB}"/>
              </a:ext>
            </a:extLst>
          </p:cNvPr>
          <p:cNvSpPr txBox="1"/>
          <p:nvPr/>
        </p:nvSpPr>
        <p:spPr>
          <a:xfrm>
            <a:off x="7992208" y="870438"/>
            <a:ext cx="4035669" cy="369332"/>
          </a:xfrm>
          <a:prstGeom prst="rect">
            <a:avLst/>
          </a:prstGeom>
          <a:noFill/>
        </p:spPr>
        <p:txBody>
          <a:bodyPr wrap="square" rtlCol="0">
            <a:spAutoFit/>
          </a:bodyPr>
          <a:lstStyle/>
          <a:p>
            <a:r>
              <a:rPr lang="en-US" dirty="0"/>
              <a:t>RRERECOGITION </a:t>
            </a:r>
          </a:p>
        </p:txBody>
      </p:sp>
      <p:sp>
        <p:nvSpPr>
          <p:cNvPr id="9" name="TextBox 8">
            <a:extLst>
              <a:ext uri="{FF2B5EF4-FFF2-40B4-BE49-F238E27FC236}">
                <a16:creationId xmlns:a16="http://schemas.microsoft.com/office/drawing/2014/main" id="{9A69C0A5-45DE-456C-A248-955A8A3FA080}"/>
              </a:ext>
            </a:extLst>
          </p:cNvPr>
          <p:cNvSpPr txBox="1"/>
          <p:nvPr/>
        </p:nvSpPr>
        <p:spPr>
          <a:xfrm>
            <a:off x="8824546" y="303256"/>
            <a:ext cx="3367454" cy="3354765"/>
          </a:xfrm>
          <a:prstGeom prst="rect">
            <a:avLst/>
          </a:prstGeom>
          <a:noFill/>
        </p:spPr>
        <p:txBody>
          <a:bodyPr wrap="square" rtlCol="0">
            <a:spAutoFit/>
          </a:bodyPr>
          <a:lstStyle/>
          <a:p>
            <a:r>
              <a:rPr lang="en-US" sz="4000" dirty="0">
                <a:solidFill>
                  <a:srgbClr val="FFC000"/>
                </a:solidFill>
              </a:rPr>
              <a:t>RECOGNITION</a:t>
            </a:r>
          </a:p>
          <a:p>
            <a:endParaRPr lang="en-US" sz="1200" dirty="0">
              <a:solidFill>
                <a:srgbClr val="FFC000"/>
              </a:solidFill>
            </a:endParaRPr>
          </a:p>
          <a:p>
            <a:r>
              <a:rPr lang="en-US" sz="2400" dirty="0">
                <a:solidFill>
                  <a:srgbClr val="FFC000"/>
                </a:solidFill>
              </a:rPr>
              <a:t>Create Awards on State and National Levels That Recognize the Achievements of Women Blind Entrepreneurs </a:t>
            </a:r>
          </a:p>
          <a:p>
            <a:endParaRPr lang="en-US" sz="4000" dirty="0">
              <a:solidFill>
                <a:srgbClr val="FFC000"/>
              </a:solidFill>
            </a:endParaRPr>
          </a:p>
        </p:txBody>
      </p:sp>
    </p:spTree>
    <p:extLst>
      <p:ext uri="{BB962C8B-B14F-4D97-AF65-F5344CB8AC3E}">
        <p14:creationId xmlns:p14="http://schemas.microsoft.com/office/powerpoint/2010/main" val="411459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26" name="Picture 2" descr="Pictures">
            <a:extLst>
              <a:ext uri="{FF2B5EF4-FFF2-40B4-BE49-F238E27FC236}">
                <a16:creationId xmlns:a16="http://schemas.microsoft.com/office/drawing/2014/main" id="{C747D49D-BF27-45D3-861A-A86166C71B3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94" r="2694"/>
          <a:stretch>
            <a:fillRect/>
          </a:stretch>
        </p:blipFill>
        <p:spPr bwMode="auto">
          <a:xfrm>
            <a:off x="5802594" y="1141396"/>
            <a:ext cx="5674091" cy="448031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222E1D5A-272E-4350-BD07-760DD31688A9}"/>
              </a:ext>
            </a:extLst>
          </p:cNvPr>
          <p:cNvSpPr>
            <a:spLocks noGrp="1"/>
          </p:cNvSpPr>
          <p:nvPr>
            <p:ph type="body" sz="half" idx="2"/>
          </p:nvPr>
        </p:nvSpPr>
        <p:spPr>
          <a:xfrm>
            <a:off x="858416" y="894119"/>
            <a:ext cx="4822880" cy="4974869"/>
          </a:xfrm>
          <a:ln cap="rnd">
            <a:noFill/>
            <a:miter lim="800000"/>
          </a:ln>
        </p:spPr>
        <p:txBody>
          <a:bodyPr>
            <a:normAutofit/>
          </a:bodyPr>
          <a:lstStyle/>
          <a:p>
            <a:endParaRPr lang="en-US" sz="900" dirty="0">
              <a:solidFill>
                <a:srgbClr val="2609A3"/>
              </a:solidFill>
            </a:endParaRPr>
          </a:p>
          <a:p>
            <a:pPr algn="l"/>
            <a:r>
              <a:rPr lang="en-US" sz="6000" dirty="0">
                <a:solidFill>
                  <a:srgbClr val="2609A3"/>
                </a:solidFill>
              </a:rPr>
              <a:t>W	</a:t>
            </a:r>
            <a:r>
              <a:rPr lang="en-US" sz="3600" dirty="0">
                <a:solidFill>
                  <a:srgbClr val="C00000"/>
                </a:solidFill>
              </a:rPr>
              <a:t>Women’s</a:t>
            </a:r>
          </a:p>
          <a:p>
            <a:pPr algn="l"/>
            <a:r>
              <a:rPr lang="en-US" sz="6000" dirty="0">
                <a:solidFill>
                  <a:srgbClr val="2609A3"/>
                </a:solidFill>
              </a:rPr>
              <a:t>I</a:t>
            </a:r>
            <a:r>
              <a:rPr lang="en-US" sz="6000" dirty="0">
                <a:solidFill>
                  <a:srgbClr val="C00000"/>
                </a:solidFill>
              </a:rPr>
              <a:t>	</a:t>
            </a:r>
            <a:r>
              <a:rPr lang="en-US" sz="3600" dirty="0">
                <a:solidFill>
                  <a:srgbClr val="C00000"/>
                </a:solidFill>
              </a:rPr>
              <a:t>Initiative</a:t>
            </a:r>
          </a:p>
          <a:p>
            <a:pPr algn="l"/>
            <a:r>
              <a:rPr lang="en-US" sz="6000" dirty="0">
                <a:solidFill>
                  <a:srgbClr val="2609A3"/>
                </a:solidFill>
              </a:rPr>
              <a:t>S</a:t>
            </a:r>
            <a:r>
              <a:rPr lang="en-US" sz="6000" dirty="0">
                <a:solidFill>
                  <a:srgbClr val="C00000"/>
                </a:solidFill>
              </a:rPr>
              <a:t>	</a:t>
            </a:r>
            <a:r>
              <a:rPr lang="en-US" sz="3600" dirty="0">
                <a:solidFill>
                  <a:srgbClr val="C00000"/>
                </a:solidFill>
              </a:rPr>
              <a:t>Supporting </a:t>
            </a:r>
          </a:p>
          <a:p>
            <a:pPr algn="l"/>
            <a:r>
              <a:rPr lang="en-US" sz="6000" dirty="0">
                <a:solidFill>
                  <a:srgbClr val="2609A3"/>
                </a:solidFill>
              </a:rPr>
              <a:t>E</a:t>
            </a:r>
            <a:r>
              <a:rPr lang="en-US" sz="6000" dirty="0">
                <a:solidFill>
                  <a:srgbClr val="C00000"/>
                </a:solidFill>
              </a:rPr>
              <a:t>	</a:t>
            </a:r>
            <a:r>
              <a:rPr lang="en-US" sz="3600" dirty="0">
                <a:solidFill>
                  <a:srgbClr val="C00000"/>
                </a:solidFill>
              </a:rPr>
              <a:t>Entrepreneurship</a:t>
            </a:r>
            <a:endParaRPr lang="en-US" sz="6000" dirty="0">
              <a:solidFill>
                <a:srgbClr val="2609A3"/>
              </a:solidFill>
            </a:endParaRPr>
          </a:p>
          <a:p>
            <a:endParaRPr lang="en-US" sz="2000" dirty="0">
              <a:solidFill>
                <a:srgbClr val="2609A3"/>
              </a:solidFill>
            </a:endParaRPr>
          </a:p>
          <a:p>
            <a:endParaRPr lang="en-US" sz="6000" dirty="0">
              <a:solidFill>
                <a:srgbClr val="FF0000"/>
              </a:solidFill>
            </a:endParaRPr>
          </a:p>
          <a:p>
            <a:endParaRPr lang="en-US" sz="2800" dirty="0">
              <a:solidFill>
                <a:srgbClr val="2609A3"/>
              </a:solidFill>
            </a:endParaRPr>
          </a:p>
        </p:txBody>
      </p:sp>
    </p:spTree>
    <p:extLst>
      <p:ext uri="{BB962C8B-B14F-4D97-AF65-F5344CB8AC3E}">
        <p14:creationId xmlns:p14="http://schemas.microsoft.com/office/powerpoint/2010/main" val="233488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2A87A-EA51-47B0-BD25-7FB9DD34FB38}"/>
              </a:ext>
            </a:extLst>
          </p:cNvPr>
          <p:cNvSpPr txBox="1"/>
          <p:nvPr/>
        </p:nvSpPr>
        <p:spPr>
          <a:xfrm>
            <a:off x="726826" y="1351507"/>
            <a:ext cx="3182815" cy="4154984"/>
          </a:xfrm>
          <a:prstGeom prst="rect">
            <a:avLst/>
          </a:prstGeom>
          <a:noFill/>
        </p:spPr>
        <p:txBody>
          <a:bodyPr wrap="square" rtlCol="0">
            <a:spAutoFit/>
          </a:bodyPr>
          <a:lstStyle/>
          <a:p>
            <a:pPr algn="ctr"/>
            <a:r>
              <a:rPr lang="en-US" sz="6600" dirty="0"/>
              <a:t>Not Just A Gender</a:t>
            </a:r>
          </a:p>
          <a:p>
            <a:pPr algn="ctr"/>
            <a:r>
              <a:rPr lang="en-US" sz="6600" dirty="0"/>
              <a:t>Problem</a:t>
            </a:r>
            <a:r>
              <a:rPr lang="en-US" sz="6000" dirty="0"/>
              <a:t> </a:t>
            </a:r>
          </a:p>
        </p:txBody>
      </p:sp>
      <p:sp>
        <p:nvSpPr>
          <p:cNvPr id="4" name="TextBox 3">
            <a:extLst>
              <a:ext uri="{FF2B5EF4-FFF2-40B4-BE49-F238E27FC236}">
                <a16:creationId xmlns:a16="http://schemas.microsoft.com/office/drawing/2014/main" id="{88079A5D-4548-4B85-9812-57E1451B4DC7}"/>
              </a:ext>
            </a:extLst>
          </p:cNvPr>
          <p:cNvSpPr txBox="1"/>
          <p:nvPr/>
        </p:nvSpPr>
        <p:spPr>
          <a:xfrm>
            <a:off x="7913076" y="797510"/>
            <a:ext cx="3707421" cy="5262979"/>
          </a:xfrm>
          <a:prstGeom prst="rect">
            <a:avLst/>
          </a:prstGeom>
          <a:noFill/>
        </p:spPr>
        <p:txBody>
          <a:bodyPr wrap="square" rtlCol="0">
            <a:spAutoFit/>
          </a:bodyPr>
          <a:lstStyle/>
          <a:p>
            <a:r>
              <a:rPr lang="en-US" sz="2400" dirty="0"/>
              <a:t>NABM Recognizes that recruitment is not an issue isolated to women. We must do a better job of recruiting potential vendors regardless of gender. It is undeniable that women face unique barriers and we believe that many of the recommendations contained in our white paper will help recruit higher caliber candidates both male and female.</a:t>
            </a:r>
          </a:p>
        </p:txBody>
      </p:sp>
      <p:pic>
        <p:nvPicPr>
          <p:cNvPr id="1028" name="Picture 4" descr="Image result for male and female silhouette clip art free">
            <a:extLst>
              <a:ext uri="{FF2B5EF4-FFF2-40B4-BE49-F238E27FC236}">
                <a16:creationId xmlns:a16="http://schemas.microsoft.com/office/drawing/2014/main" id="{59B08FC7-58CC-408D-B4DF-2824D0808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797510"/>
            <a:ext cx="3446903" cy="526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77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roup of employees in agreement clip art free">
            <a:extLst>
              <a:ext uri="{FF2B5EF4-FFF2-40B4-BE49-F238E27FC236}">
                <a16:creationId xmlns:a16="http://schemas.microsoft.com/office/drawing/2014/main" id="{D9A75927-09CD-4FF6-9DA3-0A7E197E4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139" y="3323492"/>
            <a:ext cx="3358662" cy="2558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FBE693-136B-415C-9394-62F0FC7E2529}"/>
              </a:ext>
            </a:extLst>
          </p:cNvPr>
          <p:cNvSpPr>
            <a:spLocks noGrp="1"/>
          </p:cNvSpPr>
          <p:nvPr>
            <p:ph type="title"/>
          </p:nvPr>
        </p:nvSpPr>
        <p:spPr/>
        <p:txBody>
          <a:bodyPr>
            <a:normAutofit/>
          </a:bodyPr>
          <a:lstStyle/>
          <a:p>
            <a:pPr algn="ctr"/>
            <a:r>
              <a:rPr lang="en-US" sz="6600" b="1" dirty="0"/>
              <a:t>STEP #1</a:t>
            </a:r>
          </a:p>
        </p:txBody>
      </p:sp>
      <p:sp>
        <p:nvSpPr>
          <p:cNvPr id="3" name="Content Placeholder 2">
            <a:extLst>
              <a:ext uri="{FF2B5EF4-FFF2-40B4-BE49-F238E27FC236}">
                <a16:creationId xmlns:a16="http://schemas.microsoft.com/office/drawing/2014/main" id="{FD92B4CA-5ED2-448A-833C-908F6075D506}"/>
              </a:ext>
            </a:extLst>
          </p:cNvPr>
          <p:cNvSpPr>
            <a:spLocks noGrp="1"/>
          </p:cNvSpPr>
          <p:nvPr>
            <p:ph idx="1"/>
          </p:nvPr>
        </p:nvSpPr>
        <p:spPr/>
        <p:txBody>
          <a:bodyPr>
            <a:normAutofit/>
          </a:bodyPr>
          <a:lstStyle/>
          <a:p>
            <a:pPr marL="0" indent="0" algn="ctr">
              <a:buNone/>
            </a:pPr>
            <a:r>
              <a:rPr lang="en-US" sz="4000" dirty="0"/>
              <a:t>ACKNOWLEDGE THERE IS A PROBLEM</a:t>
            </a:r>
          </a:p>
        </p:txBody>
      </p:sp>
    </p:spTree>
    <p:extLst>
      <p:ext uri="{BB962C8B-B14F-4D97-AF65-F5344CB8AC3E}">
        <p14:creationId xmlns:p14="http://schemas.microsoft.com/office/powerpoint/2010/main" val="293108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1E8D76-BB9E-424E-8AAA-DA9D1E211307}"/>
              </a:ext>
            </a:extLst>
          </p:cNvPr>
          <p:cNvSpPr txBox="1"/>
          <p:nvPr/>
        </p:nvSpPr>
        <p:spPr>
          <a:xfrm>
            <a:off x="2180491" y="2039816"/>
            <a:ext cx="6884377" cy="1569660"/>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Visit </a:t>
            </a:r>
          </a:p>
          <a:p>
            <a:pPr algn="ctr"/>
            <a:r>
              <a:rPr lang="en-US" sz="4800" dirty="0">
                <a:latin typeface="Arial" panose="020B0604020202020204" pitchFamily="34" charset="0"/>
                <a:cs typeface="Arial" panose="020B0604020202020204" pitchFamily="34" charset="0"/>
              </a:rPr>
              <a:t>www.blindmerchants.org</a:t>
            </a:r>
          </a:p>
        </p:txBody>
      </p:sp>
    </p:spTree>
    <p:extLst>
      <p:ext uri="{BB962C8B-B14F-4D97-AF65-F5344CB8AC3E}">
        <p14:creationId xmlns:p14="http://schemas.microsoft.com/office/powerpoint/2010/main" val="351822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438D9E-901A-42DA-9A37-BDD8C91C9C8B}"/>
              </a:ext>
            </a:extLst>
          </p:cNvPr>
          <p:cNvSpPr>
            <a:spLocks noGrp="1"/>
          </p:cNvSpPr>
          <p:nvPr>
            <p:ph type="title"/>
          </p:nvPr>
        </p:nvSpPr>
        <p:spPr>
          <a:xfrm>
            <a:off x="1202919" y="284176"/>
            <a:ext cx="9784080" cy="1508760"/>
          </a:xfrm>
        </p:spPr>
        <p:txBody>
          <a:bodyPr>
            <a:normAutofit/>
          </a:bodyPr>
          <a:lstStyle/>
          <a:p>
            <a:pPr algn="ctr"/>
            <a:r>
              <a:rPr lang="en-US" sz="6000" dirty="0">
                <a:solidFill>
                  <a:schemeClr val="accent1">
                    <a:lumMod val="75000"/>
                  </a:schemeClr>
                </a:solidFill>
              </a:rPr>
              <a:t>THE BEGINNING </a:t>
            </a:r>
          </a:p>
        </p:txBody>
      </p:sp>
      <p:sp useBgFill="1">
        <p:nvSpPr>
          <p:cNvPr id="6" name="Content Placeholder 5">
            <a:extLst>
              <a:ext uri="{FF2B5EF4-FFF2-40B4-BE49-F238E27FC236}">
                <a16:creationId xmlns:a16="http://schemas.microsoft.com/office/drawing/2014/main" id="{56BCA0C7-4163-4787-B259-C1D89050CE02}"/>
              </a:ext>
            </a:extLst>
          </p:cNvPr>
          <p:cNvSpPr>
            <a:spLocks noGrp="1"/>
          </p:cNvSpPr>
          <p:nvPr>
            <p:ph idx="1"/>
          </p:nvPr>
        </p:nvSpPr>
        <p:spPr>
          <a:xfrm>
            <a:off x="1202919" y="2011680"/>
            <a:ext cx="9784080" cy="4206240"/>
          </a:xfrm>
        </p:spPr>
        <p:txBody>
          <a:bodyPr>
            <a:normAutofit/>
          </a:bodyPr>
          <a:lstStyle/>
          <a:p>
            <a:pPr>
              <a:buFont typeface="Wingdings" panose="05000000000000000000" pitchFamily="2" charset="2"/>
              <a:buChar char="Ø"/>
            </a:pPr>
            <a:r>
              <a:rPr lang="en-US" sz="2800" dirty="0"/>
              <a:t>Created in December, 2017 by NABM </a:t>
            </a:r>
          </a:p>
          <a:p>
            <a:pPr marL="0" indent="0">
              <a:buNone/>
            </a:pPr>
            <a:r>
              <a:rPr lang="en-US" sz="2800" dirty="0"/>
              <a:t>    President Nicky </a:t>
            </a:r>
            <a:r>
              <a:rPr lang="en-US" sz="2800" dirty="0" err="1"/>
              <a:t>Gacos</a:t>
            </a:r>
            <a:endParaRPr lang="en-US" sz="2800" dirty="0"/>
          </a:p>
          <a:p>
            <a:pPr marL="0" indent="0">
              <a:buNone/>
            </a:pPr>
            <a:endParaRPr lang="en-US" sz="2400" dirty="0"/>
          </a:p>
          <a:p>
            <a:pPr>
              <a:buFont typeface="Wingdings" panose="05000000000000000000" pitchFamily="2" charset="2"/>
              <a:buChar char="Ø"/>
            </a:pPr>
            <a:r>
              <a:rPr lang="en-US" sz="2800" dirty="0"/>
              <a:t>Two Surveys</a:t>
            </a:r>
          </a:p>
          <a:p>
            <a:pPr lvl="2"/>
            <a:r>
              <a:rPr lang="en-US" sz="2400" dirty="0"/>
              <a:t>BEP Directors</a:t>
            </a:r>
          </a:p>
          <a:p>
            <a:pPr lvl="2"/>
            <a:r>
              <a:rPr lang="en-US" sz="2400" dirty="0"/>
              <a:t>Elected Committee Chairs</a:t>
            </a:r>
          </a:p>
          <a:p>
            <a:pPr marL="457200" lvl="2" indent="0">
              <a:buNone/>
            </a:pPr>
            <a:endParaRPr lang="en-US" sz="2400" dirty="0"/>
          </a:p>
          <a:p>
            <a:pPr>
              <a:buFont typeface="Wingdings" panose="05000000000000000000" pitchFamily="2" charset="2"/>
              <a:buChar char="Ø"/>
            </a:pPr>
            <a:r>
              <a:rPr lang="en-US" sz="2800" dirty="0"/>
              <a:t>Collected Data from 100% of the SLA’s </a:t>
            </a:r>
          </a:p>
        </p:txBody>
      </p:sp>
      <p:pic>
        <p:nvPicPr>
          <p:cNvPr id="3" name="Picture 2">
            <a:extLst>
              <a:ext uri="{FF2B5EF4-FFF2-40B4-BE49-F238E27FC236}">
                <a16:creationId xmlns:a16="http://schemas.microsoft.com/office/drawing/2014/main" id="{54749A82-4ECB-4512-A924-058C0410A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323" y="2141112"/>
            <a:ext cx="3597064" cy="4094393"/>
          </a:xfrm>
          <a:prstGeom prst="rect">
            <a:avLst/>
          </a:prstGeom>
        </p:spPr>
      </p:pic>
    </p:spTree>
    <p:extLst>
      <p:ext uri="{BB962C8B-B14F-4D97-AF65-F5344CB8AC3E}">
        <p14:creationId xmlns:p14="http://schemas.microsoft.com/office/powerpoint/2010/main" val="60711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CF44-A35C-468E-9058-947D083F65ED}"/>
              </a:ext>
            </a:extLst>
          </p:cNvPr>
          <p:cNvSpPr>
            <a:spLocks noGrp="1"/>
          </p:cNvSpPr>
          <p:nvPr>
            <p:ph type="title"/>
          </p:nvPr>
        </p:nvSpPr>
        <p:spPr/>
        <p:txBody>
          <a:bodyPr>
            <a:normAutofit fontScale="90000"/>
          </a:bodyPr>
          <a:lstStyle/>
          <a:p>
            <a:pPr algn="ctr"/>
            <a:r>
              <a:rPr lang="en-US" sz="7200" dirty="0"/>
              <a:t>THE DATA  </a:t>
            </a:r>
          </a:p>
        </p:txBody>
      </p:sp>
      <p:sp>
        <p:nvSpPr>
          <p:cNvPr id="3" name="Content Placeholder 2">
            <a:extLst>
              <a:ext uri="{FF2B5EF4-FFF2-40B4-BE49-F238E27FC236}">
                <a16:creationId xmlns:a16="http://schemas.microsoft.com/office/drawing/2014/main" id="{8B32AC23-2788-41F7-A365-1105E6A33870}"/>
              </a:ext>
            </a:extLst>
          </p:cNvPr>
          <p:cNvSpPr>
            <a:spLocks noGrp="1"/>
          </p:cNvSpPr>
          <p:nvPr>
            <p:ph idx="1"/>
          </p:nvPr>
        </p:nvSpPr>
        <p:spPr>
          <a:xfrm>
            <a:off x="2122415" y="2052116"/>
            <a:ext cx="8447724" cy="4382240"/>
          </a:xfrm>
        </p:spPr>
        <p:txBody>
          <a:bodyPr>
            <a:normAutofit fontScale="85000" lnSpcReduction="10000"/>
          </a:bodyPr>
          <a:lstStyle/>
          <a:p>
            <a:pPr marL="0" indent="0" algn="ctr">
              <a:buNone/>
            </a:pPr>
            <a:r>
              <a:rPr lang="en-US" sz="4400" dirty="0"/>
              <a:t>The Numbers Don’t Lie</a:t>
            </a:r>
          </a:p>
          <a:p>
            <a:pPr>
              <a:buFont typeface="Wingdings" panose="05000000000000000000" pitchFamily="2" charset="2"/>
              <a:buChar char="v"/>
            </a:pPr>
            <a:r>
              <a:rPr lang="en-US" sz="2800" dirty="0"/>
              <a:t>24% of Licensed Blind Vendors are Women</a:t>
            </a:r>
          </a:p>
          <a:p>
            <a:pPr>
              <a:buFont typeface="Wingdings" panose="05000000000000000000" pitchFamily="2" charset="2"/>
              <a:buChar char="v"/>
            </a:pPr>
            <a:r>
              <a:rPr lang="en-US" sz="2800" dirty="0"/>
              <a:t>25% of Committee Members are Women</a:t>
            </a:r>
          </a:p>
          <a:p>
            <a:pPr lvl="1">
              <a:buFont typeface="Wingdings" panose="05000000000000000000" pitchFamily="2" charset="2"/>
              <a:buChar char="q"/>
            </a:pPr>
            <a:r>
              <a:rPr lang="en-US" sz="2600" dirty="0"/>
              <a:t>11 States Report No Women on Their Elected Committees</a:t>
            </a:r>
          </a:p>
          <a:p>
            <a:pPr>
              <a:buFont typeface="Wingdings" panose="05000000000000000000" pitchFamily="2" charset="2"/>
              <a:buChar char="v"/>
            </a:pPr>
            <a:r>
              <a:rPr lang="en-US" sz="2800" dirty="0"/>
              <a:t>25% of Trainees are Women</a:t>
            </a:r>
          </a:p>
          <a:p>
            <a:pPr>
              <a:buFont typeface="Wingdings" panose="05000000000000000000" pitchFamily="2" charset="2"/>
              <a:buChar char="v"/>
            </a:pPr>
            <a:r>
              <a:rPr lang="en-US" sz="2800" dirty="0"/>
              <a:t>36% of Small Businesses in the U.S. are Women Owned Which is Almost 50% Higher Than Randolph-Sheppard</a:t>
            </a:r>
          </a:p>
        </p:txBody>
      </p:sp>
    </p:spTree>
    <p:extLst>
      <p:ext uri="{BB962C8B-B14F-4D97-AF65-F5344CB8AC3E}">
        <p14:creationId xmlns:p14="http://schemas.microsoft.com/office/powerpoint/2010/main" val="187177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9AD1E-1256-4627-8BE7-6FF0C35AA5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8723"/>
            <a:ext cx="12192000" cy="6858000"/>
          </a:xfrm>
          <a:prstGeom prst="rect">
            <a:avLst/>
          </a:prstGeom>
        </p:spPr>
      </p:pic>
      <p:sp>
        <p:nvSpPr>
          <p:cNvPr id="5" name="Title 4">
            <a:extLst>
              <a:ext uri="{FF2B5EF4-FFF2-40B4-BE49-F238E27FC236}">
                <a16:creationId xmlns:a16="http://schemas.microsoft.com/office/drawing/2014/main" id="{F2457B0E-4968-4F8C-A1BD-911A28B3603E}"/>
              </a:ext>
            </a:extLst>
          </p:cNvPr>
          <p:cNvSpPr>
            <a:spLocks noGrp="1"/>
          </p:cNvSpPr>
          <p:nvPr>
            <p:ph type="ctrTitle"/>
          </p:nvPr>
        </p:nvSpPr>
        <p:spPr>
          <a:xfrm>
            <a:off x="1524000" y="251670"/>
            <a:ext cx="9144000" cy="2583809"/>
          </a:xfrm>
        </p:spPr>
        <p:txBody>
          <a:bodyPr>
            <a:normAutofit/>
          </a:bodyPr>
          <a:lstStyle/>
          <a:p>
            <a:r>
              <a:rPr lang="en-US" b="1" dirty="0">
                <a:latin typeface="AR JULIAN" panose="02000000000000000000" pitchFamily="2" charset="0"/>
              </a:rPr>
              <a:t> </a:t>
            </a:r>
            <a:br>
              <a:rPr lang="en-US" b="1" dirty="0">
                <a:latin typeface="AR JULIAN" panose="02000000000000000000" pitchFamily="2" charset="0"/>
              </a:rPr>
            </a:br>
            <a:r>
              <a:rPr lang="en-US" b="1" dirty="0">
                <a:latin typeface="AR JULIAN" panose="02000000000000000000" pitchFamily="2" charset="0"/>
              </a:rPr>
              <a:t>What About the Big $$$ </a:t>
            </a:r>
            <a:br>
              <a:rPr lang="en-US" b="1">
                <a:latin typeface="AR JULIAN" panose="02000000000000000000" pitchFamily="2" charset="0"/>
              </a:rPr>
            </a:br>
            <a:r>
              <a:rPr lang="en-US" b="1">
                <a:latin typeface="AR JULIAN" panose="02000000000000000000" pitchFamily="2" charset="0"/>
              </a:rPr>
              <a:t>Facilities </a:t>
            </a:r>
            <a:endParaRPr lang="en-US" b="1" dirty="0">
              <a:latin typeface="AR JULIAN" panose="02000000000000000000" pitchFamily="2" charset="0"/>
            </a:endParaRPr>
          </a:p>
        </p:txBody>
      </p:sp>
      <p:sp>
        <p:nvSpPr>
          <p:cNvPr id="6" name="Subtitle 5">
            <a:extLst>
              <a:ext uri="{FF2B5EF4-FFF2-40B4-BE49-F238E27FC236}">
                <a16:creationId xmlns:a16="http://schemas.microsoft.com/office/drawing/2014/main" id="{8F67B7AC-BBB6-41AE-AE0A-67C730511CCD}"/>
              </a:ext>
            </a:extLst>
          </p:cNvPr>
          <p:cNvSpPr>
            <a:spLocks noGrp="1"/>
          </p:cNvSpPr>
          <p:nvPr>
            <p:ph type="subTitle" idx="1"/>
          </p:nvPr>
        </p:nvSpPr>
        <p:spPr>
          <a:xfrm>
            <a:off x="1524000" y="3602038"/>
            <a:ext cx="9144000" cy="2714872"/>
          </a:xfrm>
        </p:spPr>
        <p:txBody>
          <a:bodyPr>
            <a:normAutofit fontScale="85000" lnSpcReduction="10000"/>
          </a:bodyPr>
          <a:lstStyle/>
          <a:p>
            <a:pPr marL="571500" indent="-571500" algn="l">
              <a:buFont typeface="Wingdings" panose="05000000000000000000" pitchFamily="2" charset="2"/>
              <a:buChar char="Ø"/>
            </a:pPr>
            <a:r>
              <a:rPr lang="en-US" sz="4400" b="1" dirty="0">
                <a:latin typeface="AR JULIAN" panose="02000000000000000000" pitchFamily="2" charset="0"/>
              </a:rPr>
              <a:t>Only 12.8% of Troop Dining Contracts Are Managed By Women</a:t>
            </a:r>
          </a:p>
          <a:p>
            <a:pPr marL="571500" indent="-571500" algn="l">
              <a:buFont typeface="Wingdings" panose="05000000000000000000" pitchFamily="2" charset="2"/>
              <a:buChar char="Ø"/>
            </a:pPr>
            <a:r>
              <a:rPr lang="en-US" sz="4400" b="1" dirty="0">
                <a:latin typeface="AR JULIAN" panose="02000000000000000000" pitchFamily="2" charset="0"/>
              </a:rPr>
              <a:t>Of the Top </a:t>
            </a:r>
            <a:r>
              <a:rPr lang="en-US" sz="4400" b="1">
                <a:latin typeface="AR JULIAN" panose="02000000000000000000" pitchFamily="2" charset="0"/>
              </a:rPr>
              <a:t>8 Traditional </a:t>
            </a:r>
            <a:r>
              <a:rPr lang="en-US" sz="4400" b="1" dirty="0">
                <a:latin typeface="AR JULIAN" panose="02000000000000000000" pitchFamily="2" charset="0"/>
              </a:rPr>
              <a:t>Retail Facilities in the U.S., NONE Are Operated by Women </a:t>
            </a:r>
          </a:p>
        </p:txBody>
      </p:sp>
    </p:spTree>
    <p:extLst>
      <p:ext uri="{BB962C8B-B14F-4D97-AF65-F5344CB8AC3E}">
        <p14:creationId xmlns:p14="http://schemas.microsoft.com/office/powerpoint/2010/main" val="423029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E01F8-11D6-459D-8DE9-800570EA6E5D}"/>
              </a:ext>
            </a:extLst>
          </p:cNvPr>
          <p:cNvSpPr>
            <a:spLocks noGrp="1"/>
          </p:cNvSpPr>
          <p:nvPr>
            <p:ph type="title"/>
          </p:nvPr>
        </p:nvSpPr>
        <p:spPr/>
        <p:txBody>
          <a:bodyPr>
            <a:normAutofit/>
          </a:bodyPr>
          <a:lstStyle/>
          <a:p>
            <a:pPr algn="ctr"/>
            <a:r>
              <a:rPr lang="en-US" sz="6600" dirty="0">
                <a:solidFill>
                  <a:schemeClr val="accent2">
                    <a:lumMod val="50000"/>
                  </a:schemeClr>
                </a:solidFill>
              </a:rPr>
              <a:t>Regional Differences </a:t>
            </a:r>
          </a:p>
        </p:txBody>
      </p:sp>
      <p:sp>
        <p:nvSpPr>
          <p:cNvPr id="5" name="Text Placeholder 4">
            <a:extLst>
              <a:ext uri="{FF2B5EF4-FFF2-40B4-BE49-F238E27FC236}">
                <a16:creationId xmlns:a16="http://schemas.microsoft.com/office/drawing/2014/main" id="{CE714096-FE99-46A0-BEFE-C05746888BD5}"/>
              </a:ext>
            </a:extLst>
          </p:cNvPr>
          <p:cNvSpPr>
            <a:spLocks noGrp="1"/>
          </p:cNvSpPr>
          <p:nvPr>
            <p:ph type="body" idx="1"/>
          </p:nvPr>
        </p:nvSpPr>
        <p:spPr>
          <a:xfrm>
            <a:off x="839788" y="1681162"/>
            <a:ext cx="5157787" cy="1179483"/>
          </a:xfrm>
        </p:spPr>
        <p:txBody>
          <a:bodyPr anchor="t">
            <a:normAutofit fontScale="55000" lnSpcReduction="20000"/>
          </a:bodyPr>
          <a:lstStyle/>
          <a:p>
            <a:pPr algn="ctr"/>
            <a:r>
              <a:rPr lang="en-US" sz="4400" dirty="0">
                <a:solidFill>
                  <a:schemeClr val="accent2">
                    <a:lumMod val="50000"/>
                  </a:schemeClr>
                </a:solidFill>
              </a:rPr>
              <a:t>First Place Winner </a:t>
            </a:r>
          </a:p>
          <a:p>
            <a:pPr algn="ctr"/>
            <a:r>
              <a:rPr lang="en-US" sz="2900" dirty="0">
                <a:solidFill>
                  <a:schemeClr val="accent2">
                    <a:lumMod val="50000"/>
                  </a:schemeClr>
                </a:solidFill>
              </a:rPr>
              <a:t>Mountain States – 36%</a:t>
            </a:r>
          </a:p>
          <a:p>
            <a:pPr algn="ctr"/>
            <a:r>
              <a:rPr lang="en-US" sz="2200" dirty="0">
                <a:solidFill>
                  <a:schemeClr val="accent2">
                    <a:lumMod val="50000"/>
                  </a:schemeClr>
                </a:solidFill>
              </a:rPr>
              <a:t>Colorado, Montana, North Dakota, South Dakota, and Utah</a:t>
            </a:r>
          </a:p>
          <a:p>
            <a:pPr algn="ctr"/>
            <a:endParaRPr lang="en-US" dirty="0"/>
          </a:p>
        </p:txBody>
      </p:sp>
      <p:pic>
        <p:nvPicPr>
          <p:cNvPr id="1030" name="Picture 6" descr="Image result for rocky mountains pictures">
            <a:extLst>
              <a:ext uri="{FF2B5EF4-FFF2-40B4-BE49-F238E27FC236}">
                <a16:creationId xmlns:a16="http://schemas.microsoft.com/office/drawing/2014/main" id="{CB56CC74-7CDA-4C7E-899A-19C527E02C9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15068" y="3006725"/>
            <a:ext cx="4723002" cy="33437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822CED4C-7D76-4A16-AF90-97ADCE6DC7FC}"/>
              </a:ext>
            </a:extLst>
          </p:cNvPr>
          <p:cNvSpPr>
            <a:spLocks noGrp="1"/>
          </p:cNvSpPr>
          <p:nvPr>
            <p:ph type="body" sz="quarter" idx="3"/>
          </p:nvPr>
        </p:nvSpPr>
        <p:spPr>
          <a:xfrm>
            <a:off x="6172200" y="1681163"/>
            <a:ext cx="5183188" cy="1179482"/>
          </a:xfrm>
        </p:spPr>
        <p:txBody>
          <a:bodyPr anchor="t">
            <a:normAutofit fontScale="55000" lnSpcReduction="20000"/>
          </a:bodyPr>
          <a:lstStyle/>
          <a:p>
            <a:pPr algn="ctr"/>
            <a:r>
              <a:rPr lang="en-US" sz="4400" dirty="0">
                <a:solidFill>
                  <a:schemeClr val="accent2">
                    <a:lumMod val="50000"/>
                  </a:schemeClr>
                </a:solidFill>
              </a:rPr>
              <a:t>Trailing the Pack</a:t>
            </a:r>
          </a:p>
          <a:p>
            <a:pPr algn="ctr"/>
            <a:r>
              <a:rPr lang="en-US" sz="2900" dirty="0">
                <a:solidFill>
                  <a:schemeClr val="accent2">
                    <a:lumMod val="50000"/>
                  </a:schemeClr>
                </a:solidFill>
              </a:rPr>
              <a:t>Plains States – 11%</a:t>
            </a:r>
          </a:p>
          <a:p>
            <a:pPr algn="ctr"/>
            <a:r>
              <a:rPr lang="en-US" sz="2200" dirty="0">
                <a:solidFill>
                  <a:schemeClr val="accent2">
                    <a:lumMod val="50000"/>
                  </a:schemeClr>
                </a:solidFill>
              </a:rPr>
              <a:t>Iowa, Nebraska, Kansas, and Missouri </a:t>
            </a:r>
          </a:p>
        </p:txBody>
      </p:sp>
      <p:pic>
        <p:nvPicPr>
          <p:cNvPr id="1028" name="Picture 4" descr="Image result for kansas pictures">
            <a:extLst>
              <a:ext uri="{FF2B5EF4-FFF2-40B4-BE49-F238E27FC236}">
                <a16:creationId xmlns:a16="http://schemas.microsoft.com/office/drawing/2014/main" id="{E9E1142C-F659-4F59-A862-F12F0ED5DB1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692106" y="3006725"/>
            <a:ext cx="41433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CBC70B-F563-416C-AD1F-F47F40ACC2C2}"/>
              </a:ext>
            </a:extLst>
          </p:cNvPr>
          <p:cNvSpPr>
            <a:spLocks noGrp="1"/>
          </p:cNvSpPr>
          <p:nvPr>
            <p:ph type="title"/>
          </p:nvPr>
        </p:nvSpPr>
        <p:spPr>
          <a:xfrm>
            <a:off x="838200" y="578839"/>
            <a:ext cx="10515600" cy="5467398"/>
          </a:xfrm>
          <a:effectLst>
            <a:reflection stA="45000" endPos="4000" dist="50800" dir="5400000" sy="-100000" algn="bl" rotWithShape="0"/>
          </a:effectLst>
          <a:scene3d>
            <a:camera prst="isometricOffAxis1Right"/>
            <a:lightRig rig="freezing" dir="t"/>
          </a:scene3d>
          <a:sp3d prstMaterial="translucentPowder"/>
        </p:spPr>
        <p:txBody>
          <a:bodyPr anchor="t">
            <a:normAutofit fontScale="90000"/>
          </a:bodyPr>
          <a:lstStyle/>
          <a:p>
            <a:pPr algn="ctr"/>
            <a:r>
              <a:rPr lang="en-US" sz="72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Why?</a:t>
            </a:r>
            <a:br>
              <a:rPr lang="en-US" sz="72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br>
              <a:rPr lang="en-US" sz="72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n-US" sz="60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There Must Be An Explanation</a:t>
            </a:r>
            <a:br>
              <a:rPr lang="en-US" sz="60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br>
              <a:rPr lang="en-US" sz="60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n-US" sz="60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Let’s Look at Some Possibilities</a:t>
            </a:r>
            <a:br>
              <a:rPr lang="en-US" sz="60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endParaRPr lang="en-US" sz="7200" dirty="0">
              <a:solidFill>
                <a:schemeClr val="accent2">
                  <a:lumMod val="60000"/>
                  <a:lumOff val="4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10" name="Content Placeholder 9">
            <a:extLst>
              <a:ext uri="{FF2B5EF4-FFF2-40B4-BE49-F238E27FC236}">
                <a16:creationId xmlns:a16="http://schemas.microsoft.com/office/drawing/2014/main" id="{53D921EF-8A46-475F-8165-F51AC296BDD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681" y="121427"/>
            <a:ext cx="11761364" cy="6652470"/>
          </a:xfrm>
        </p:spPr>
      </p:pic>
    </p:spTree>
    <p:extLst>
      <p:ext uri="{BB962C8B-B14F-4D97-AF65-F5344CB8AC3E}">
        <p14:creationId xmlns:p14="http://schemas.microsoft.com/office/powerpoint/2010/main" val="164739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ED609C-5FC6-4B05-A1DB-9E5DE429C06D}"/>
              </a:ext>
            </a:extLst>
          </p:cNvPr>
          <p:cNvSpPr>
            <a:spLocks noGrp="1"/>
          </p:cNvSpPr>
          <p:nvPr>
            <p:ph type="title"/>
          </p:nvPr>
        </p:nvSpPr>
        <p:spPr/>
        <p:txBody>
          <a:bodyPr/>
          <a:lstStyle/>
          <a:p>
            <a:r>
              <a:rPr lang="en-US" dirty="0"/>
              <a:t>Vocational Rehabilitation</a:t>
            </a:r>
          </a:p>
        </p:txBody>
      </p:sp>
      <p:sp>
        <p:nvSpPr>
          <p:cNvPr id="17" name="Content Placeholder 16">
            <a:extLst>
              <a:ext uri="{FF2B5EF4-FFF2-40B4-BE49-F238E27FC236}">
                <a16:creationId xmlns:a16="http://schemas.microsoft.com/office/drawing/2014/main" id="{946CE333-A89F-4D86-BA07-E27A84266BCC}"/>
              </a:ext>
            </a:extLst>
          </p:cNvPr>
          <p:cNvSpPr>
            <a:spLocks noGrp="1"/>
          </p:cNvSpPr>
          <p:nvPr>
            <p:ph sz="half" idx="1"/>
          </p:nvPr>
        </p:nvSpPr>
        <p:spPr/>
        <p:txBody>
          <a:bodyPr>
            <a:normAutofit/>
          </a:bodyPr>
          <a:lstStyle/>
          <a:p>
            <a:r>
              <a:rPr lang="en-US" dirty="0"/>
              <a:t>The VR Counselor</a:t>
            </a:r>
          </a:p>
          <a:p>
            <a:pPr lvl="1">
              <a:buFont typeface="Courier New" panose="02070309020205020404" pitchFamily="49" charset="0"/>
              <a:buChar char="o"/>
            </a:pPr>
            <a:r>
              <a:rPr lang="en-US" sz="1800" dirty="0"/>
              <a:t>Lack of Training </a:t>
            </a:r>
          </a:p>
          <a:p>
            <a:pPr lvl="1">
              <a:buFont typeface="Courier New" panose="02070309020205020404" pitchFamily="49" charset="0"/>
              <a:buChar char="o"/>
            </a:pPr>
            <a:r>
              <a:rPr lang="en-US" sz="1800" dirty="0"/>
              <a:t>Poor Understanding of BEP and What the Job Entails</a:t>
            </a:r>
          </a:p>
          <a:p>
            <a:pPr lvl="1">
              <a:buFont typeface="Courier New" panose="02070309020205020404" pitchFamily="49" charset="0"/>
              <a:buChar char="o"/>
            </a:pPr>
            <a:r>
              <a:rPr lang="en-US" sz="1800" dirty="0"/>
              <a:t>Pressure to Get Quick Closures</a:t>
            </a:r>
          </a:p>
          <a:p>
            <a:pPr lvl="1">
              <a:buFont typeface="Courier New" panose="02070309020205020404" pitchFamily="49" charset="0"/>
              <a:buChar char="o"/>
            </a:pPr>
            <a:r>
              <a:rPr lang="en-US" sz="1800" dirty="0"/>
              <a:t>Gender Bias</a:t>
            </a:r>
          </a:p>
        </p:txBody>
      </p:sp>
      <p:pic>
        <p:nvPicPr>
          <p:cNvPr id="19" name="Content Placeholder 18">
            <a:extLst>
              <a:ext uri="{FF2B5EF4-FFF2-40B4-BE49-F238E27FC236}">
                <a16:creationId xmlns:a16="http://schemas.microsoft.com/office/drawing/2014/main" id="{3B1AA911-1937-4303-B59F-A61A894D244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65715" y="3574701"/>
            <a:ext cx="3897735" cy="2384425"/>
          </a:xfrm>
        </p:spPr>
      </p:pic>
    </p:spTree>
    <p:extLst>
      <p:ext uri="{BB962C8B-B14F-4D97-AF65-F5344CB8AC3E}">
        <p14:creationId xmlns:p14="http://schemas.microsoft.com/office/powerpoint/2010/main" val="13685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3B37C125-6768-4BF4-B622-255E546D9845}"/>
              </a:ext>
            </a:extLst>
          </p:cNvPr>
          <p:cNvGraphicFramePr>
            <a:graphicFrameLocks noGrp="1"/>
          </p:cNvGraphicFramePr>
          <p:nvPr>
            <p:ph idx="1"/>
            <p:extLst>
              <p:ext uri="{D42A27DB-BD31-4B8C-83A1-F6EECF244321}">
                <p14:modId xmlns:p14="http://schemas.microsoft.com/office/powerpoint/2010/main" val="801350406"/>
              </p:ext>
            </p:extLst>
          </p:nvPr>
        </p:nvGraphicFramePr>
        <p:xfrm>
          <a:off x="839788" y="3851275"/>
          <a:ext cx="10515600" cy="200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 Placeholder 17">
            <a:extLst>
              <a:ext uri="{FF2B5EF4-FFF2-40B4-BE49-F238E27FC236}">
                <a16:creationId xmlns:a16="http://schemas.microsoft.com/office/drawing/2014/main" id="{9EFDCA0A-7B95-4043-937B-45542CCF097C}"/>
              </a:ext>
            </a:extLst>
          </p:cNvPr>
          <p:cNvSpPr>
            <a:spLocks noGrp="1"/>
          </p:cNvSpPr>
          <p:nvPr>
            <p:ph type="body" sz="half" idx="2"/>
          </p:nvPr>
        </p:nvSpPr>
        <p:spPr>
          <a:xfrm>
            <a:off x="1098958" y="654341"/>
            <a:ext cx="9957732" cy="3263318"/>
          </a:xfrm>
        </p:spPr>
        <p:txBody>
          <a:bodyPr>
            <a:normAutofit/>
          </a:bodyPr>
          <a:lstStyle/>
          <a:p>
            <a:pPr marL="285750" indent="-285750">
              <a:buFont typeface="Wingdings" panose="05000000000000000000" pitchFamily="2" charset="2"/>
              <a:buChar char="q"/>
            </a:pPr>
            <a:r>
              <a:rPr lang="en-US" sz="2400" dirty="0"/>
              <a:t>Cumbersome and Lengthy Process to Get Trained, Licensed and Placed </a:t>
            </a:r>
          </a:p>
          <a:p>
            <a:pPr marL="742950" lvl="1" indent="-285750">
              <a:buFont typeface="Wingdings" panose="05000000000000000000" pitchFamily="2" charset="2"/>
              <a:buChar char="§"/>
            </a:pPr>
            <a:r>
              <a:rPr lang="en-US" sz="2000" dirty="0"/>
              <a:t>May Take Years</a:t>
            </a:r>
          </a:p>
          <a:p>
            <a:pPr marL="285750" indent="-285750">
              <a:buFont typeface="Wingdings" panose="05000000000000000000" pitchFamily="2" charset="2"/>
              <a:buChar char="q"/>
            </a:pPr>
            <a:r>
              <a:rPr lang="en-US" sz="2400" dirty="0"/>
              <a:t>No Available Avenue for Qualified Candidates Who Do Not Need VR Services</a:t>
            </a:r>
          </a:p>
          <a:p>
            <a:pPr marL="742950" lvl="1" indent="-285750">
              <a:buFont typeface="Wingdings" panose="05000000000000000000" pitchFamily="2" charset="2"/>
              <a:buChar char="§"/>
            </a:pPr>
            <a:r>
              <a:rPr lang="en-US" sz="2000" dirty="0"/>
              <a:t>The Law Does Not Require a Potential Blind Vendor to Go Through VR but Most States Require It</a:t>
            </a:r>
          </a:p>
          <a:p>
            <a:pPr marL="285750" indent="-285750">
              <a:buFont typeface="Wingdings" panose="05000000000000000000" pitchFamily="2" charset="2"/>
              <a:buChar char="q"/>
            </a:pPr>
            <a:r>
              <a:rPr lang="en-US" sz="2400" dirty="0"/>
              <a:t>Order of Selection</a:t>
            </a:r>
          </a:p>
          <a:p>
            <a:pPr lvl="1"/>
            <a:endParaRPr lang="en-US" dirty="0"/>
          </a:p>
        </p:txBody>
      </p:sp>
    </p:spTree>
    <p:extLst>
      <p:ext uri="{BB962C8B-B14F-4D97-AF65-F5344CB8AC3E}">
        <p14:creationId xmlns:p14="http://schemas.microsoft.com/office/powerpoint/2010/main" val="1202482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8.jpeg"/></Relationships>
</file>

<file path=ppt/theme/_rels/them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_rels/theme15.xml.rels><?xml version="1.0" encoding="UTF-8" standalone="yes"?>
<Relationships xmlns="http://schemas.openxmlformats.org/package/2006/relationships"><Relationship Id="rId1" Type="http://schemas.openxmlformats.org/officeDocument/2006/relationships/image" Target="../media/image22.jpeg"/></Relationships>
</file>

<file path=ppt/theme/_rels/theme16.xml.rels><?xml version="1.0" encoding="UTF-8" standalone="yes"?>
<Relationships xmlns="http://schemas.openxmlformats.org/package/2006/relationships"><Relationship Id="rId1" Type="http://schemas.openxmlformats.org/officeDocument/2006/relationships/image" Target="../media/image23.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4.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10.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16.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7.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8.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9.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752</TotalTime>
  <Words>720</Words>
  <Application>Microsoft Office PowerPoint</Application>
  <PresentationFormat>Widescreen</PresentationFormat>
  <Paragraphs>115</Paragraphs>
  <Slides>22</Slides>
  <Notes>2</Notes>
  <HiddenSlides>0</HiddenSlides>
  <MMClips>0</MMClips>
  <ScaleCrop>false</ScaleCrop>
  <HeadingPairs>
    <vt:vector size="6" baseType="variant">
      <vt:variant>
        <vt:lpstr>Fonts Used</vt:lpstr>
      </vt:variant>
      <vt:variant>
        <vt:i4>18</vt:i4>
      </vt:variant>
      <vt:variant>
        <vt:lpstr>Theme</vt:lpstr>
      </vt:variant>
      <vt:variant>
        <vt:i4>16</vt:i4>
      </vt:variant>
      <vt:variant>
        <vt:lpstr>Slide Titles</vt:lpstr>
      </vt:variant>
      <vt:variant>
        <vt:i4>22</vt:i4>
      </vt:variant>
    </vt:vector>
  </HeadingPairs>
  <TitlesOfParts>
    <vt:vector size="56" baseType="lpstr">
      <vt:lpstr>Algerian</vt:lpstr>
      <vt:lpstr>AR JULIAN</vt:lpstr>
      <vt:lpstr>Arial</vt:lpstr>
      <vt:lpstr>Calibri</vt:lpstr>
      <vt:lpstr>Calibri Light</vt:lpstr>
      <vt:lpstr>Century Gothic</vt:lpstr>
      <vt:lpstr>Century Schoolbook</vt:lpstr>
      <vt:lpstr>Corbel</vt:lpstr>
      <vt:lpstr>Courier New</vt:lpstr>
      <vt:lpstr>Gill Sans MT</vt:lpstr>
      <vt:lpstr>Impact</vt:lpstr>
      <vt:lpstr>MS Shell Dlg 2</vt:lpstr>
      <vt:lpstr>Rockwell</vt:lpstr>
      <vt:lpstr>Trebuchet MS</vt:lpstr>
      <vt:lpstr>Tw Cen MT</vt:lpstr>
      <vt:lpstr>Wingdings</vt:lpstr>
      <vt:lpstr>Wingdings 2</vt:lpstr>
      <vt:lpstr>Wingdings 3</vt:lpstr>
      <vt:lpstr>Madison</vt:lpstr>
      <vt:lpstr>Droplet</vt:lpstr>
      <vt:lpstr>Atlas</vt:lpstr>
      <vt:lpstr>Vapor Trail</vt:lpstr>
      <vt:lpstr>Ion</vt:lpstr>
      <vt:lpstr>Badge</vt:lpstr>
      <vt:lpstr>Banded</vt:lpstr>
      <vt:lpstr>Berlin</vt:lpstr>
      <vt:lpstr>Ion Boardroom</vt:lpstr>
      <vt:lpstr>Slice</vt:lpstr>
      <vt:lpstr>Quotable</vt:lpstr>
      <vt:lpstr>Main Event</vt:lpstr>
      <vt:lpstr>Office Theme</vt:lpstr>
      <vt:lpstr>Headlines</vt:lpstr>
      <vt:lpstr>Parallax</vt:lpstr>
      <vt:lpstr>Circuit</vt:lpstr>
      <vt:lpstr>PowerPoint Presentation</vt:lpstr>
      <vt:lpstr>PowerPoint Presentation</vt:lpstr>
      <vt:lpstr>THE BEGINNING </vt:lpstr>
      <vt:lpstr>THE DATA  </vt:lpstr>
      <vt:lpstr>  What About the Big $$$  Facilities </vt:lpstr>
      <vt:lpstr>Regional Differences </vt:lpstr>
      <vt:lpstr>Why?  There Must Be An Explanation  Let’s Look at Some Possibilities </vt:lpstr>
      <vt:lpstr>Vocational Rehabilitation</vt:lpstr>
      <vt:lpstr>PowerPoint Presentation</vt:lpstr>
      <vt:lpstr>Old Timers Cornered the Market</vt:lpstr>
      <vt:lpstr>Family Commitments The Great Care Chasm</vt:lpstr>
      <vt:lpstr>Nature of the Job</vt:lpstr>
      <vt:lpstr> Discrimination </vt:lpstr>
      <vt:lpstr>PowerPoint Presentation</vt:lpstr>
      <vt:lpstr>EDUCATION</vt:lpstr>
      <vt:lpstr>Marketing </vt:lpstr>
      <vt:lpstr>Mentoring </vt:lpstr>
      <vt:lpstr>Rules and Policies </vt:lpstr>
      <vt:lpstr>PowerPoint Presentation</vt:lpstr>
      <vt:lpstr>PowerPoint Presentation</vt:lpstr>
      <vt:lpstr>STEP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Badger</dc:creator>
  <cp:lastModifiedBy>Barbara Badger</cp:lastModifiedBy>
  <cp:revision>94</cp:revision>
  <dcterms:created xsi:type="dcterms:W3CDTF">2019-03-29T22:56:22Z</dcterms:created>
  <dcterms:modified xsi:type="dcterms:W3CDTF">2019-04-01T22:51:36Z</dcterms:modified>
</cp:coreProperties>
</file>